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handoutMasterIdLst>
    <p:handoutMasterId r:id="rId25"/>
  </p:handoutMasterIdLst>
  <p:sldIdLst>
    <p:sldId id="293" r:id="rId2"/>
    <p:sldId id="313" r:id="rId3"/>
    <p:sldId id="314" r:id="rId4"/>
    <p:sldId id="300" r:id="rId5"/>
    <p:sldId id="302" r:id="rId6"/>
    <p:sldId id="311" r:id="rId7"/>
    <p:sldId id="310" r:id="rId8"/>
    <p:sldId id="301" r:id="rId9"/>
    <p:sldId id="303" r:id="rId10"/>
    <p:sldId id="304" r:id="rId11"/>
    <p:sldId id="305" r:id="rId12"/>
    <p:sldId id="306" r:id="rId13"/>
    <p:sldId id="309" r:id="rId14"/>
    <p:sldId id="307" r:id="rId15"/>
    <p:sldId id="312" r:id="rId16"/>
    <p:sldId id="319" r:id="rId17"/>
    <p:sldId id="299" r:id="rId18"/>
    <p:sldId id="317" r:id="rId19"/>
    <p:sldId id="315" r:id="rId20"/>
    <p:sldId id="316" r:id="rId21"/>
    <p:sldId id="318" r:id="rId22"/>
    <p:sldId id="280" r:id="rId23"/>
  </p:sldIdLst>
  <p:sldSz cx="16257588" cy="9144000"/>
  <p:notesSz cx="6858000" cy="9144000"/>
  <p:defaultText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CC00"/>
    <a:srgbClr val="87BC40"/>
    <a:srgbClr val="32BCAD"/>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8" autoAdjust="0"/>
    <p:restoredTop sz="81991" autoAdjust="0"/>
  </p:normalViewPr>
  <p:slideViewPr>
    <p:cSldViewPr snapToGrid="0" snapToObjects="1">
      <p:cViewPr varScale="1">
        <p:scale>
          <a:sx n="62" d="100"/>
          <a:sy n="62" d="100"/>
        </p:scale>
        <p:origin x="-948" y="-84"/>
      </p:cViewPr>
      <p:guideLst>
        <p:guide orient="horz" pos="2880"/>
        <p:guide pos="51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t>3/28/2013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t>‹#›</a:t>
            </a:fld>
            <a:endParaRPr lang="en-US" dirty="0"/>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A1C7DD-7A43-8947-A922-8561F0BA9BCC}" type="datetime1">
              <a:rPr lang="en-US" smtClean="0"/>
              <a:t>3/28/2013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E9330B-B1DA-214B-A229-0CB8492B91A5}" type="slidenum">
              <a:rPr lang="en-US" smtClean="0"/>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812810" rtl="0" eaLnBrk="1" latinLnBrk="0" hangingPunct="1">
      <a:defRPr sz="2100" kern="1200">
        <a:solidFill>
          <a:schemeClr val="tx1"/>
        </a:solidFill>
        <a:latin typeface="+mn-lt"/>
        <a:ea typeface="+mn-ea"/>
        <a:cs typeface="+mn-cs"/>
      </a:defRPr>
    </a:lvl1pPr>
    <a:lvl2pPr marL="812810" algn="l" defTabSz="812810" rtl="0" eaLnBrk="1" latinLnBrk="0" hangingPunct="1">
      <a:defRPr sz="2100" kern="1200">
        <a:solidFill>
          <a:schemeClr val="tx1"/>
        </a:solidFill>
        <a:latin typeface="+mn-lt"/>
        <a:ea typeface="+mn-ea"/>
        <a:cs typeface="+mn-cs"/>
      </a:defRPr>
    </a:lvl2pPr>
    <a:lvl3pPr marL="1625620" algn="l" defTabSz="812810" rtl="0" eaLnBrk="1" latinLnBrk="0" hangingPunct="1">
      <a:defRPr sz="2100" kern="1200">
        <a:solidFill>
          <a:schemeClr val="tx1"/>
        </a:solidFill>
        <a:latin typeface="+mn-lt"/>
        <a:ea typeface="+mn-ea"/>
        <a:cs typeface="+mn-cs"/>
      </a:defRPr>
    </a:lvl3pPr>
    <a:lvl4pPr marL="2438430" algn="l" defTabSz="812810" rtl="0" eaLnBrk="1" latinLnBrk="0" hangingPunct="1">
      <a:defRPr sz="2100" kern="1200">
        <a:solidFill>
          <a:schemeClr val="tx1"/>
        </a:solidFill>
        <a:latin typeface="+mn-lt"/>
        <a:ea typeface="+mn-ea"/>
        <a:cs typeface="+mn-cs"/>
      </a:defRPr>
    </a:lvl4pPr>
    <a:lvl5pPr marL="3251241" algn="l" defTabSz="812810" rtl="0" eaLnBrk="1" latinLnBrk="0" hangingPunct="1">
      <a:defRPr sz="2100" kern="1200">
        <a:solidFill>
          <a:schemeClr val="tx1"/>
        </a:solidFill>
        <a:latin typeface="+mn-lt"/>
        <a:ea typeface="+mn-ea"/>
        <a:cs typeface="+mn-cs"/>
      </a:defRPr>
    </a:lvl5pPr>
    <a:lvl6pPr marL="4064051" algn="l" defTabSz="812810" rtl="0" eaLnBrk="1" latinLnBrk="0" hangingPunct="1">
      <a:defRPr sz="2100" kern="1200">
        <a:solidFill>
          <a:schemeClr val="tx1"/>
        </a:solidFill>
        <a:latin typeface="+mn-lt"/>
        <a:ea typeface="+mn-ea"/>
        <a:cs typeface="+mn-cs"/>
      </a:defRPr>
    </a:lvl6pPr>
    <a:lvl7pPr marL="4876861" algn="l" defTabSz="812810" rtl="0" eaLnBrk="1" latinLnBrk="0" hangingPunct="1">
      <a:defRPr sz="2100" kern="1200">
        <a:solidFill>
          <a:schemeClr val="tx1"/>
        </a:solidFill>
        <a:latin typeface="+mn-lt"/>
        <a:ea typeface="+mn-ea"/>
        <a:cs typeface="+mn-cs"/>
      </a:defRPr>
    </a:lvl7pPr>
    <a:lvl8pPr marL="5689671" algn="l" defTabSz="812810" rtl="0" eaLnBrk="1" latinLnBrk="0" hangingPunct="1">
      <a:defRPr sz="2100" kern="1200">
        <a:solidFill>
          <a:schemeClr val="tx1"/>
        </a:solidFill>
        <a:latin typeface="+mn-lt"/>
        <a:ea typeface="+mn-ea"/>
        <a:cs typeface="+mn-cs"/>
      </a:defRPr>
    </a:lvl8pPr>
    <a:lvl9pPr marL="6502481" algn="l" defTabSz="812810"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2.microsoft.com/en-us/library/ms950396.aspx"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ww.json.org/" TargetMode="External"/><Relationship Id="rId4" Type="http://schemas.openxmlformats.org/officeDocument/2006/relationships/hyperlink" Target="http://en.wikipedia.org/wiki/Rich_internet_applic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a:t>
            </a:fld>
            <a:endParaRPr lang="en-US" dirty="0"/>
          </a:p>
        </p:txBody>
      </p:sp>
    </p:spTree>
    <p:extLst>
      <p:ext uri="{BB962C8B-B14F-4D97-AF65-F5344CB8AC3E}">
        <p14:creationId xmlns:p14="http://schemas.microsoft.com/office/powerpoint/2010/main" val="3807798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10</a:t>
            </a:fld>
            <a:endParaRPr lang="en-US" dirty="0"/>
          </a:p>
        </p:txBody>
      </p:sp>
    </p:spTree>
    <p:extLst>
      <p:ext uri="{BB962C8B-B14F-4D97-AF65-F5344CB8AC3E}">
        <p14:creationId xmlns:p14="http://schemas.microsoft.com/office/powerpoint/2010/main" val="2219562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11</a:t>
            </a:fld>
            <a:endParaRPr lang="en-US" dirty="0"/>
          </a:p>
        </p:txBody>
      </p:sp>
    </p:spTree>
    <p:extLst>
      <p:ext uri="{BB962C8B-B14F-4D97-AF65-F5344CB8AC3E}">
        <p14:creationId xmlns:p14="http://schemas.microsoft.com/office/powerpoint/2010/main" val="1918872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12</a:t>
            </a:fld>
            <a:endParaRPr lang="en-US" dirty="0"/>
          </a:p>
        </p:txBody>
      </p:sp>
    </p:spTree>
    <p:extLst>
      <p:ext uri="{BB962C8B-B14F-4D97-AF65-F5344CB8AC3E}">
        <p14:creationId xmlns:p14="http://schemas.microsoft.com/office/powerpoint/2010/main" val="768777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8A5493C-CE6C-7047-AD3F-1FD8762C4D59}" type="slidenum">
              <a:rPr lang="en-US" smtClean="0"/>
              <a:pPr>
                <a:defRPr/>
              </a:pPr>
              <a:t>13</a:t>
            </a:fld>
            <a:endParaRPr lang="en-US"/>
          </a:p>
        </p:txBody>
      </p:sp>
    </p:spTree>
    <p:extLst>
      <p:ext uri="{BB962C8B-B14F-4D97-AF65-F5344CB8AC3E}">
        <p14:creationId xmlns:p14="http://schemas.microsoft.com/office/powerpoint/2010/main" val="2399798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14</a:t>
            </a:fld>
            <a:endParaRPr lang="en-US" dirty="0"/>
          </a:p>
        </p:txBody>
      </p:sp>
    </p:spTree>
    <p:extLst>
      <p:ext uri="{BB962C8B-B14F-4D97-AF65-F5344CB8AC3E}">
        <p14:creationId xmlns:p14="http://schemas.microsoft.com/office/powerpoint/2010/main" val="1921352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b="0" i="0" kern="1200" dirty="0" smtClean="0">
                <a:solidFill>
                  <a:schemeClr val="tx1"/>
                </a:solidFill>
                <a:effectLst/>
                <a:latin typeface="+mn-lt"/>
                <a:ea typeface="+mn-ea"/>
                <a:cs typeface="+mn-cs"/>
              </a:rPr>
              <a:t>To avoid the security warning related to loading the code from a</a:t>
            </a:r>
            <a:r>
              <a:rPr lang="en-US" sz="2100" b="0" i="0" kern="1200" baseline="0" dirty="0" smtClean="0">
                <a:solidFill>
                  <a:schemeClr val="tx1"/>
                </a:solidFill>
                <a:effectLst/>
                <a:latin typeface="+mn-lt"/>
                <a:ea typeface="+mn-ea"/>
                <a:cs typeface="+mn-cs"/>
              </a:rPr>
              <a:t> domain</a:t>
            </a:r>
            <a:r>
              <a:rPr lang="en-US" sz="2100" b="0" i="0" kern="1200" dirty="0" smtClean="0">
                <a:solidFill>
                  <a:schemeClr val="tx1"/>
                </a:solidFill>
                <a:effectLst/>
                <a:latin typeface="+mn-lt"/>
                <a:ea typeface="+mn-ea"/>
                <a:cs typeface="+mn-cs"/>
              </a:rPr>
              <a:t>, you can add it to the TRUSTEDDOMAINS </a:t>
            </a:r>
            <a:r>
              <a:rPr lang="en-US" sz="2100" b="0" i="0" kern="1200" dirty="0" err="1" smtClean="0">
                <a:solidFill>
                  <a:schemeClr val="tx1"/>
                </a:solidFill>
                <a:effectLst/>
                <a:latin typeface="+mn-lt"/>
                <a:ea typeface="+mn-ea"/>
                <a:cs typeface="+mn-cs"/>
              </a:rPr>
              <a:t>sysvar</a:t>
            </a:r>
            <a:r>
              <a:rPr lang="en-US" sz="2100" b="0" i="0" kern="1200" dirty="0" smtClean="0">
                <a:solidFill>
                  <a:schemeClr val="tx1"/>
                </a:solidFill>
                <a:effectLst/>
                <a:latin typeface="+mn-lt"/>
                <a:ea typeface="+mn-ea"/>
                <a:cs typeface="+mn-cs"/>
              </a:rPr>
              <a:t>:</a:t>
            </a:r>
          </a:p>
          <a:p>
            <a:endParaRPr lang="en-US" sz="2100" b="0" i="0" kern="1200" dirty="0" smtClean="0">
              <a:solidFill>
                <a:schemeClr val="tx1"/>
              </a:solidFill>
              <a:effectLst/>
              <a:latin typeface="+mn-lt"/>
              <a:ea typeface="+mn-ea"/>
              <a:cs typeface="+mn-cs"/>
            </a:endParaRPr>
          </a:p>
          <a:p>
            <a:r>
              <a:rPr lang="en-US" sz="2100" b="0" i="0" kern="1200" dirty="0" smtClean="0">
                <a:solidFill>
                  <a:schemeClr val="tx1"/>
                </a:solidFill>
                <a:effectLst/>
                <a:latin typeface="+mn-lt"/>
                <a:ea typeface="+mn-ea"/>
                <a:cs typeface="+mn-cs"/>
              </a:rPr>
              <a:t>(</a:t>
            </a:r>
            <a:r>
              <a:rPr lang="en-US" sz="2100" b="0" i="0" kern="1200" dirty="0" err="1" smtClean="0">
                <a:solidFill>
                  <a:schemeClr val="tx1"/>
                </a:solidFill>
                <a:effectLst/>
                <a:latin typeface="+mn-lt"/>
                <a:ea typeface="+mn-ea"/>
                <a:cs typeface="+mn-cs"/>
              </a:rPr>
              <a:t>setvar</a:t>
            </a:r>
            <a:r>
              <a:rPr lang="en-US" sz="2100" b="0" i="0" kern="1200" dirty="0" smtClean="0">
                <a:solidFill>
                  <a:schemeClr val="tx1"/>
                </a:solidFill>
                <a:effectLst/>
                <a:latin typeface="+mn-lt"/>
                <a:ea typeface="+mn-ea"/>
                <a:cs typeface="+mn-cs"/>
              </a:rPr>
              <a:t> "TRUSTEDDOMAINS" (</a:t>
            </a:r>
            <a:r>
              <a:rPr lang="en-US" sz="2100" b="0" i="0" kern="1200" dirty="0" err="1" smtClean="0">
                <a:solidFill>
                  <a:schemeClr val="tx1"/>
                </a:solidFill>
                <a:effectLst/>
                <a:latin typeface="+mn-lt"/>
                <a:ea typeface="+mn-ea"/>
                <a:cs typeface="+mn-cs"/>
              </a:rPr>
              <a:t>strcat</a:t>
            </a:r>
            <a:r>
              <a:rPr lang="en-US" sz="2100" b="0" i="0" kern="1200" dirty="0" smtClean="0">
                <a:solidFill>
                  <a:schemeClr val="tx1"/>
                </a:solidFill>
                <a:effectLst/>
                <a:latin typeface="+mn-lt"/>
                <a:ea typeface="+mn-ea"/>
                <a:cs typeface="+mn-cs"/>
              </a:rPr>
              <a:t> (</a:t>
            </a:r>
            <a:r>
              <a:rPr lang="en-US" sz="2100" b="0" i="0" kern="1200" dirty="0" err="1" smtClean="0">
                <a:solidFill>
                  <a:schemeClr val="tx1"/>
                </a:solidFill>
                <a:effectLst/>
                <a:latin typeface="+mn-lt"/>
                <a:ea typeface="+mn-ea"/>
                <a:cs typeface="+mn-cs"/>
              </a:rPr>
              <a:t>getvar</a:t>
            </a:r>
            <a:r>
              <a:rPr lang="en-US" sz="2100" b="0" i="0" kern="1200" dirty="0" smtClean="0">
                <a:solidFill>
                  <a:schemeClr val="tx1"/>
                </a:solidFill>
                <a:effectLst/>
                <a:latin typeface="+mn-lt"/>
                <a:ea typeface="+mn-ea"/>
                <a:cs typeface="+mn-cs"/>
              </a:rPr>
              <a:t> "TRUSTEDDOMAINS") ";mydomain.com"))</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15</a:t>
            </a:fld>
            <a:endParaRPr lang="en-US" dirty="0"/>
          </a:p>
        </p:txBody>
      </p:sp>
    </p:spTree>
    <p:extLst>
      <p:ext uri="{BB962C8B-B14F-4D97-AF65-F5344CB8AC3E}">
        <p14:creationId xmlns:p14="http://schemas.microsoft.com/office/powerpoint/2010/main" val="2717209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16</a:t>
            </a:fld>
            <a:endParaRPr lang="en-US" dirty="0"/>
          </a:p>
        </p:txBody>
      </p:sp>
    </p:spTree>
    <p:extLst>
      <p:ext uri="{BB962C8B-B14F-4D97-AF65-F5344CB8AC3E}">
        <p14:creationId xmlns:p14="http://schemas.microsoft.com/office/powerpoint/2010/main" val="842992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17</a:t>
            </a:fld>
            <a:endParaRPr lang="en-US" dirty="0"/>
          </a:p>
        </p:txBody>
      </p:sp>
    </p:spTree>
    <p:extLst>
      <p:ext uri="{BB962C8B-B14F-4D97-AF65-F5344CB8AC3E}">
        <p14:creationId xmlns:p14="http://schemas.microsoft.com/office/powerpoint/2010/main" val="1063593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18</a:t>
            </a:fld>
            <a:endParaRPr lang="en-US" dirty="0"/>
          </a:p>
        </p:txBody>
      </p:sp>
    </p:spTree>
    <p:extLst>
      <p:ext uri="{BB962C8B-B14F-4D97-AF65-F5344CB8AC3E}">
        <p14:creationId xmlns:p14="http://schemas.microsoft.com/office/powerpoint/2010/main" val="3387706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19</a:t>
            </a:fld>
            <a:endParaRPr lang="en-US" dirty="0"/>
          </a:p>
        </p:txBody>
      </p:sp>
    </p:spTree>
    <p:extLst>
      <p:ext uri="{BB962C8B-B14F-4D97-AF65-F5344CB8AC3E}">
        <p14:creationId xmlns:p14="http://schemas.microsoft.com/office/powerpoint/2010/main" val="1921352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a:t>
            </a:fld>
            <a:endParaRPr lang="en-US" dirty="0"/>
          </a:p>
        </p:txBody>
      </p:sp>
    </p:spTree>
    <p:extLst>
      <p:ext uri="{BB962C8B-B14F-4D97-AF65-F5344CB8AC3E}">
        <p14:creationId xmlns:p14="http://schemas.microsoft.com/office/powerpoint/2010/main" val="1921352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20</a:t>
            </a:fld>
            <a:endParaRPr lang="en-US" dirty="0"/>
          </a:p>
        </p:txBody>
      </p:sp>
    </p:spTree>
    <p:extLst>
      <p:ext uri="{BB962C8B-B14F-4D97-AF65-F5344CB8AC3E}">
        <p14:creationId xmlns:p14="http://schemas.microsoft.com/office/powerpoint/2010/main" val="3179257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21</a:t>
            </a:fld>
            <a:endParaRPr lang="en-US" dirty="0"/>
          </a:p>
        </p:txBody>
      </p:sp>
    </p:spTree>
    <p:extLst>
      <p:ext uri="{BB962C8B-B14F-4D97-AF65-F5344CB8AC3E}">
        <p14:creationId xmlns:p14="http://schemas.microsoft.com/office/powerpoint/2010/main" val="369406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22</a:t>
            </a:fld>
            <a:endParaRPr lang="en-US" dirty="0"/>
          </a:p>
        </p:txBody>
      </p:sp>
    </p:spTree>
    <p:extLst>
      <p:ext uri="{BB962C8B-B14F-4D97-AF65-F5344CB8AC3E}">
        <p14:creationId xmlns:p14="http://schemas.microsoft.com/office/powerpoint/2010/main" val="300448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3</a:t>
            </a:fld>
            <a:endParaRPr lang="en-US" dirty="0"/>
          </a:p>
        </p:txBody>
      </p:sp>
    </p:spTree>
    <p:extLst>
      <p:ext uri="{BB962C8B-B14F-4D97-AF65-F5344CB8AC3E}">
        <p14:creationId xmlns:p14="http://schemas.microsoft.com/office/powerpoint/2010/main" val="192135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4</a:t>
            </a:fld>
            <a:endParaRPr lang="en-US" dirty="0"/>
          </a:p>
        </p:txBody>
      </p:sp>
    </p:spTree>
    <p:extLst>
      <p:ext uri="{BB962C8B-B14F-4D97-AF65-F5344CB8AC3E}">
        <p14:creationId xmlns:p14="http://schemas.microsoft.com/office/powerpoint/2010/main" val="75388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5</a:t>
            </a:fld>
            <a:endParaRPr lang="en-US" dirty="0"/>
          </a:p>
        </p:txBody>
      </p:sp>
    </p:spTree>
    <p:extLst>
      <p:ext uri="{BB962C8B-B14F-4D97-AF65-F5344CB8AC3E}">
        <p14:creationId xmlns:p14="http://schemas.microsoft.com/office/powerpoint/2010/main" val="114381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b="1" dirty="0" smtClean="0"/>
              <a:t>C/Java </a:t>
            </a:r>
            <a:r>
              <a:rPr lang="fr-CH" b="1" dirty="0" err="1" smtClean="0"/>
              <a:t>Syntax</a:t>
            </a:r>
            <a:endParaRPr lang="en-US" b="1" dirty="0" smtClean="0"/>
          </a:p>
          <a:p>
            <a:r>
              <a:rPr lang="en-US" dirty="0" smtClean="0"/>
              <a:t>The basic </a:t>
            </a:r>
            <a:r>
              <a:rPr lang="en-US" dirty="0" err="1" smtClean="0"/>
              <a:t>Javascript</a:t>
            </a:r>
            <a:r>
              <a:rPr lang="en-US" dirty="0" smtClean="0"/>
              <a:t> syntax fairly resembles C and since this language is an integral part of Computer Science curriculums all over the world, this means that developers are familiar with it, hence an easy leaning curve.</a:t>
            </a:r>
          </a:p>
          <a:p>
            <a:endParaRPr lang="en-US" dirty="0" smtClean="0"/>
          </a:p>
          <a:p>
            <a:r>
              <a:rPr lang="en-US" b="1" dirty="0" smtClean="0"/>
              <a:t>Omnipresent in HTML scripting</a:t>
            </a:r>
          </a:p>
          <a:p>
            <a:r>
              <a:rPr lang="en-US" dirty="0" smtClean="0"/>
              <a:t>You know it for more than a decade: if you want even the simplest form of dynamic functionality on a web page you need to write some </a:t>
            </a:r>
            <a:r>
              <a:rPr lang="en-US" dirty="0" err="1" smtClean="0"/>
              <a:t>Javascript</a:t>
            </a:r>
            <a:r>
              <a:rPr lang="en-US" dirty="0" smtClean="0"/>
              <a:t>. For a pop-up window, for client-side form validation, for a calculation, everything melts down to </a:t>
            </a:r>
            <a:r>
              <a:rPr lang="en-US" dirty="0" err="1" smtClean="0"/>
              <a:t>Javascript</a:t>
            </a:r>
            <a:r>
              <a:rPr lang="en-US" dirty="0" smtClean="0"/>
              <a:t>. There is the alternative of </a:t>
            </a:r>
            <a:r>
              <a:rPr lang="en-US" dirty="0" smtClean="0">
                <a:hlinkClick r:id="rId3"/>
              </a:rPr>
              <a:t>VBScript</a:t>
            </a:r>
            <a:r>
              <a:rPr lang="en-US" dirty="0" smtClean="0"/>
              <a:t> on IE but since it is not compatible with all the browsers its application is minimal.</a:t>
            </a:r>
          </a:p>
          <a:p>
            <a:r>
              <a:rPr lang="en-US" dirty="0" smtClean="0"/>
              <a:t>It's pretty much the only universally supported client-side (</a:t>
            </a:r>
            <a:r>
              <a:rPr lang="en-US" dirty="0" err="1" smtClean="0"/>
              <a:t>ie</a:t>
            </a:r>
            <a:r>
              <a:rPr lang="en-US" dirty="0" smtClean="0"/>
              <a:t>, browser) language. In other words, because it's native to the web browser, it's what is used. </a:t>
            </a:r>
          </a:p>
          <a:p>
            <a:r>
              <a:rPr lang="en-US" dirty="0" smtClean="0"/>
              <a:t>There are a lot of SERVER SIDE options (including JavaScript) but for the client-side, there really is only one choice. </a:t>
            </a:r>
          </a:p>
          <a:p>
            <a:endParaRPr lang="en-US" dirty="0" smtClean="0"/>
          </a:p>
          <a:p>
            <a:r>
              <a:rPr lang="en-US" b="1" dirty="0" smtClean="0"/>
              <a:t>AJAX</a:t>
            </a:r>
          </a:p>
          <a:p>
            <a:r>
              <a:rPr lang="en-US" dirty="0" smtClean="0"/>
              <a:t>In the world of Web2.0 it is essential for a developer to understand advanced </a:t>
            </a:r>
            <a:r>
              <a:rPr lang="en-US" dirty="0" err="1" smtClean="0"/>
              <a:t>Javascript</a:t>
            </a:r>
            <a:r>
              <a:rPr lang="en-US" dirty="0" smtClean="0"/>
              <a:t>. There might be various other approaches for </a:t>
            </a:r>
            <a:r>
              <a:rPr lang="en-US" dirty="0" smtClean="0">
                <a:hlinkClick r:id="rId4"/>
              </a:rPr>
              <a:t>RIA</a:t>
            </a:r>
            <a:r>
              <a:rPr lang="en-US" dirty="0" smtClean="0"/>
              <a:t>s but still </a:t>
            </a:r>
            <a:r>
              <a:rPr lang="en-US" dirty="0" err="1" smtClean="0"/>
              <a:t>Javascript</a:t>
            </a:r>
            <a:r>
              <a:rPr lang="en-US" dirty="0" smtClean="0"/>
              <a:t> and </a:t>
            </a:r>
            <a:r>
              <a:rPr lang="en-US" dirty="0" err="1" smtClean="0"/>
              <a:t>XMLHttpRequest</a:t>
            </a:r>
            <a:r>
              <a:rPr lang="en-US" dirty="0" smtClean="0"/>
              <a:t> is king.</a:t>
            </a:r>
          </a:p>
          <a:p>
            <a:endParaRPr lang="en-US" dirty="0" smtClean="0"/>
          </a:p>
          <a:p>
            <a:r>
              <a:rPr lang="en-US" b="1" dirty="0" smtClean="0"/>
              <a:t>JSON</a:t>
            </a:r>
          </a:p>
          <a:p>
            <a:r>
              <a:rPr lang="en-US" dirty="0" smtClean="0"/>
              <a:t>Although nowadays you can find language specific implementation of this </a:t>
            </a:r>
            <a:r>
              <a:rPr lang="en-US" dirty="0" smtClean="0">
                <a:hlinkClick r:id="rId5"/>
              </a:rPr>
              <a:t>elegant data interchange</a:t>
            </a:r>
            <a:r>
              <a:rPr lang="en-US" dirty="0" smtClean="0"/>
              <a:t> format in many languages, it was originally used in </a:t>
            </a:r>
            <a:r>
              <a:rPr lang="en-US" dirty="0" err="1" smtClean="0"/>
              <a:t>Javascript</a:t>
            </a:r>
            <a:r>
              <a:rPr lang="en-US" dirty="0" smtClean="0"/>
              <a:t> and still most applications involve </a:t>
            </a:r>
            <a:r>
              <a:rPr lang="en-US" dirty="0" err="1" smtClean="0"/>
              <a:t>Javascript</a:t>
            </a:r>
            <a:r>
              <a:rPr lang="en-US" dirty="0" smtClean="0"/>
              <a:t>-based AJAX applications.</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6</a:t>
            </a:fld>
            <a:endParaRPr lang="en-US" dirty="0"/>
          </a:p>
        </p:txBody>
      </p:sp>
    </p:spTree>
    <p:extLst>
      <p:ext uri="{BB962C8B-B14F-4D97-AF65-F5344CB8AC3E}">
        <p14:creationId xmlns:p14="http://schemas.microsoft.com/office/powerpoint/2010/main" val="525792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8A5493C-CE6C-7047-AD3F-1FD8762C4D59}" type="slidenum">
              <a:rPr lang="en-US" smtClean="0"/>
              <a:pPr>
                <a:defRPr/>
              </a:pPr>
              <a:t>7</a:t>
            </a:fld>
            <a:endParaRPr lang="en-US"/>
          </a:p>
        </p:txBody>
      </p:sp>
    </p:spTree>
    <p:extLst>
      <p:ext uri="{BB962C8B-B14F-4D97-AF65-F5344CB8AC3E}">
        <p14:creationId xmlns:p14="http://schemas.microsoft.com/office/powerpoint/2010/main" val="2939881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8</a:t>
            </a:fld>
            <a:endParaRPr lang="en-US" dirty="0"/>
          </a:p>
        </p:txBody>
      </p:sp>
    </p:spTree>
    <p:extLst>
      <p:ext uri="{BB962C8B-B14F-4D97-AF65-F5344CB8AC3E}">
        <p14:creationId xmlns:p14="http://schemas.microsoft.com/office/powerpoint/2010/main" val="4131861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t>9</a:t>
            </a:fld>
            <a:endParaRPr lang="en-US" dirty="0"/>
          </a:p>
        </p:txBody>
      </p:sp>
    </p:spTree>
    <p:extLst>
      <p:ext uri="{BB962C8B-B14F-4D97-AF65-F5344CB8AC3E}">
        <p14:creationId xmlns:p14="http://schemas.microsoft.com/office/powerpoint/2010/main" val="3778147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426764"/>
            <a:ext cx="16257588" cy="4088336"/>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Flat_footer.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5981700"/>
            <a:ext cx="16256000" cy="533400"/>
          </a:xfrm>
          <a:prstGeom prst="rect">
            <a:avLst/>
          </a:prstGeom>
        </p:spPr>
      </p:pic>
      <p:sp>
        <p:nvSpPr>
          <p:cNvPr id="4" name="Text Placeholder 2"/>
          <p:cNvSpPr>
            <a:spLocks noGrp="1"/>
          </p:cNvSpPr>
          <p:nvPr>
            <p:ph type="body" sz="quarter" idx="10" hasCustomPrompt="1"/>
          </p:nvPr>
        </p:nvSpPr>
        <p:spPr>
          <a:xfrm>
            <a:off x="812880" y="3243122"/>
            <a:ext cx="9596241" cy="1606783"/>
          </a:xfrm>
          <a:prstGeom prst="rect">
            <a:avLst/>
          </a:prstGeom>
        </p:spPr>
        <p:txBody>
          <a:bodyPr lIns="0" tIns="0" rIns="0" bIns="0">
            <a:noAutofit/>
          </a:bodyPr>
          <a:lstStyle>
            <a:lvl1pPr marL="0" indent="0">
              <a:spcBef>
                <a:spcPts val="0"/>
              </a:spcBef>
              <a:buNone/>
              <a:defRPr sz="4800" b="1" baseline="0">
                <a:solidFill>
                  <a:schemeClr val="accent4"/>
                </a:solidFill>
              </a:defRPr>
            </a:lvl1pPr>
          </a:lstStyle>
          <a:p>
            <a:r>
              <a:rPr lang="en-US" sz="4500" dirty="0" smtClean="0"/>
              <a:t>Main title can extend over one or two lines</a:t>
            </a:r>
            <a:endParaRPr lang="en-US" sz="4500" dirty="0"/>
          </a:p>
        </p:txBody>
      </p:sp>
      <p:sp>
        <p:nvSpPr>
          <p:cNvPr id="5" name="Text Placeholder 4"/>
          <p:cNvSpPr>
            <a:spLocks noGrp="1"/>
          </p:cNvSpPr>
          <p:nvPr>
            <p:ph type="body" sz="quarter" idx="12" hasCustomPrompt="1"/>
          </p:nvPr>
        </p:nvSpPr>
        <p:spPr>
          <a:xfrm>
            <a:off x="812884" y="5159375"/>
            <a:ext cx="9596237" cy="516340"/>
          </a:xfrm>
          <a:prstGeom prst="rect">
            <a:avLst/>
          </a:prstGeom>
        </p:spPr>
        <p:txBody>
          <a:bodyPr lIns="0" tIns="0" rIns="0" bIns="0">
            <a:noAutofit/>
          </a:bodyPr>
          <a:lstStyle>
            <a:lvl1pPr marL="0" indent="0">
              <a:spcBef>
                <a:spcPts val="0"/>
              </a:spcBef>
              <a:buNone/>
              <a:defRPr sz="3200" b="0" baseline="0">
                <a:solidFill>
                  <a:srgbClr val="000000"/>
                </a:solidFill>
              </a:defRPr>
            </a:lvl1pPr>
          </a:lstStyle>
          <a:p>
            <a:pPr lvl="0"/>
            <a:r>
              <a:rPr lang="en-US" dirty="0" smtClean="0"/>
              <a:t>Presenter Name</a:t>
            </a:r>
          </a:p>
        </p:txBody>
      </p:sp>
      <p:sp>
        <p:nvSpPr>
          <p:cNvPr id="6" name="Text Placeholder 15"/>
          <p:cNvSpPr>
            <a:spLocks noGrp="1"/>
          </p:cNvSpPr>
          <p:nvPr>
            <p:ph type="body" sz="quarter" idx="13" hasCustomPrompt="1"/>
          </p:nvPr>
        </p:nvSpPr>
        <p:spPr>
          <a:xfrm>
            <a:off x="812880" y="5675715"/>
            <a:ext cx="9596241" cy="420285"/>
          </a:xfrm>
          <a:prstGeom prst="rect">
            <a:avLst/>
          </a:prstGeom>
        </p:spPr>
        <p:txBody>
          <a:bodyPr lIns="0" tIns="0" rIns="0" bIns="0">
            <a:noAutofit/>
          </a:bodyPr>
          <a:lstStyle>
            <a:lvl1pPr marL="0" indent="0">
              <a:spcBef>
                <a:spcPts val="0"/>
              </a:spcBef>
              <a:buNone/>
              <a:defRPr sz="2400" b="0" baseline="0">
                <a:solidFill>
                  <a:srgbClr val="000000"/>
                </a:solidFill>
              </a:defRPr>
            </a:lvl1pPr>
          </a:lstStyle>
          <a:p>
            <a:pPr lvl="0"/>
            <a:r>
              <a:rPr lang="en-US" dirty="0" smtClean="0"/>
              <a:t>Presenter Title</a:t>
            </a:r>
            <a:endParaRPr lang="en-US" dirty="0"/>
          </a:p>
        </p:txBody>
      </p:sp>
      <p:sp>
        <p:nvSpPr>
          <p:cNvPr id="7" name="Text Placeholder 15"/>
          <p:cNvSpPr>
            <a:spLocks noGrp="1"/>
          </p:cNvSpPr>
          <p:nvPr>
            <p:ph type="body" sz="quarter" idx="14" hasCustomPrompt="1"/>
          </p:nvPr>
        </p:nvSpPr>
        <p:spPr>
          <a:xfrm>
            <a:off x="812880" y="2822837"/>
            <a:ext cx="9596241" cy="420285"/>
          </a:xfrm>
          <a:prstGeom prst="rect">
            <a:avLst/>
          </a:prstGeom>
        </p:spPr>
        <p:txBody>
          <a:bodyPr lIns="0" tIns="0" rIns="0" bIns="0">
            <a:noAutofit/>
          </a:bodyPr>
          <a:lstStyle>
            <a:lvl1pPr marL="0" indent="0">
              <a:spcBef>
                <a:spcPts val="0"/>
              </a:spcBef>
              <a:buNone/>
              <a:defRPr sz="2400" b="1" baseline="0">
                <a:solidFill>
                  <a:schemeClr val="accent4"/>
                </a:solidFill>
              </a:defRPr>
            </a:lvl1pPr>
          </a:lstStyle>
          <a:p>
            <a:pPr lvl="0"/>
            <a:r>
              <a:rPr lang="en-US" dirty="0" smtClean="0"/>
              <a:t>Event name 2013</a:t>
            </a:r>
            <a:endParaRPr lang="en-US" dirty="0"/>
          </a:p>
        </p:txBody>
      </p:sp>
      <p:sp>
        <p:nvSpPr>
          <p:cNvPr id="13" name="TextBox 12"/>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3034049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Picture 3" descr="Flat_footer.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88" y="8610600"/>
            <a:ext cx="16256000" cy="533400"/>
          </a:xfrm>
          <a:prstGeom prst="rect">
            <a:avLst/>
          </a:prstGeom>
        </p:spPr>
      </p:pic>
      <p:sp>
        <p:nvSpPr>
          <p:cNvPr id="2" name="Title 1"/>
          <p:cNvSpPr>
            <a:spLocks noGrp="1"/>
          </p:cNvSpPr>
          <p:nvPr>
            <p:ph type="title" hasCustomPrompt="1"/>
          </p:nvPr>
        </p:nvSpPr>
        <p:spPr>
          <a:xfrm>
            <a:off x="1589" y="2871264"/>
            <a:ext cx="16255999" cy="3162300"/>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822960" algn="l">
              <a:defRPr sz="6000" baseline="0"/>
            </a:lvl1pPr>
          </a:lstStyle>
          <a:p>
            <a:r>
              <a:rPr lang="en-US" dirty="0" smtClean="0"/>
              <a:t>Section/chapter title slide</a:t>
            </a:r>
            <a:endParaRPr lang="en-US" dirty="0"/>
          </a:p>
        </p:txBody>
      </p:sp>
      <p:sp>
        <p:nvSpPr>
          <p:cNvPr id="9"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6" name="TextBox 15"/>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1238324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812880" y="1890186"/>
            <a:ext cx="14631908"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dirty="0" smtClean="0"/>
              <a:t>Click to edit Master title style</a:t>
            </a:r>
            <a:endParaRPr lang="en-US" dirty="0"/>
          </a:p>
        </p:txBody>
      </p:sp>
      <p:sp>
        <p:nvSpPr>
          <p:cNvPr id="6" name="TextBox 5"/>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408939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dirty="0" smtClean="0"/>
              <a:t>Click to edit Master title style</a:t>
            </a:r>
            <a:endParaRPr lang="en-US" dirty="0"/>
          </a:p>
        </p:txBody>
      </p:sp>
      <p:sp>
        <p:nvSpPr>
          <p:cNvPr id="13"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8261452" y="1890186"/>
            <a:ext cx="7183257" cy="6356375"/>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329823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wor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6257588" cy="8246561"/>
          </a:xfrm>
          <a:prstGeom prst="rect">
            <a:avLst/>
          </a:prstGeom>
        </p:spPr>
        <p:txBody>
          <a:bodyPr lIns="0" tIns="0" rIns="0" bIns="0" anchor="ctr" anchorCtr="1">
            <a:normAutofit/>
          </a:bodyPr>
          <a:lstStyle>
            <a:lvl1pPr marL="0" indent="0" algn="ctr">
              <a:spcBef>
                <a:spcPts val="0"/>
              </a:spcBef>
              <a:buNone/>
              <a:defRPr sz="14000" b="1" i="0">
                <a:solidFill>
                  <a:srgbClr val="1B58A8"/>
                </a:solidFill>
                <a:latin typeface="Frutiger Next LT W1G"/>
                <a:cs typeface="Frutiger Next LT W1G"/>
              </a:defRPr>
            </a:lvl1pPr>
          </a:lstStyle>
          <a:p>
            <a:pPr lvl="0"/>
            <a:r>
              <a:rPr lang="en-US" dirty="0" smtClean="0"/>
              <a:t>Keyword</a:t>
            </a:r>
          </a:p>
        </p:txBody>
      </p:sp>
      <p:sp>
        <p:nvSpPr>
          <p:cNvPr id="10" name="TextBox 9"/>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46574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8261373" y="1890186"/>
            <a:ext cx="7183336" cy="2880986"/>
          </a:xfrm>
          <a:prstGeom prst="rect">
            <a:avLst/>
          </a:prstGeom>
        </p:spPr>
        <p:txBody>
          <a:bodyPr vert="horz"/>
          <a:lstStyle>
            <a:lvl1pPr marL="0" indent="0">
              <a:buClr>
                <a:schemeClr val="accent4"/>
              </a:buClr>
              <a:buNone/>
              <a:defRPr/>
            </a:lvl1pPr>
          </a:lstStyle>
          <a:p>
            <a:endParaRPr lang="en-US" dirty="0"/>
          </a:p>
        </p:txBody>
      </p:sp>
      <p:sp>
        <p:nvSpPr>
          <p:cNvPr id="15" name="Title 1"/>
          <p:cNvSpPr>
            <a:spLocks noGrp="1"/>
          </p:cNvSpPr>
          <p:nvPr>
            <p:ph type="title"/>
          </p:nvPr>
        </p:nvSpPr>
        <p:spPr>
          <a:xfrm>
            <a:off x="812880" y="366185"/>
            <a:ext cx="14631829" cy="1524000"/>
          </a:xfrm>
          <a:prstGeom prst="rect">
            <a:avLst/>
          </a:prstGeom>
        </p:spPr>
        <p:txBody>
          <a:bodyPr lIns="0" tIns="0" rIns="0" bIns="0" anchor="t" anchorCtr="0">
            <a:noAutofit/>
          </a:bodyPr>
          <a:lstStyle>
            <a:lvl1pPr algn="l">
              <a:defRPr sz="4500">
                <a:solidFill>
                  <a:srgbClr val="1B58A8"/>
                </a:solidFill>
              </a:defRPr>
            </a:lvl1pPr>
          </a:lstStyle>
          <a:p>
            <a:r>
              <a:rPr lang="en-US" dirty="0" smtClean="0"/>
              <a:t>Click to edit Master title style</a:t>
            </a:r>
            <a:endParaRPr lang="en-US" dirty="0"/>
          </a:p>
        </p:txBody>
      </p:sp>
      <p:sp>
        <p:nvSpPr>
          <p:cNvPr id="17" name="Text Placeholder 16"/>
          <p:cNvSpPr>
            <a:spLocks noGrp="1"/>
          </p:cNvSpPr>
          <p:nvPr>
            <p:ph type="body" sz="quarter" idx="14" hasCustomPrompt="1"/>
          </p:nvPr>
        </p:nvSpPr>
        <p:spPr>
          <a:xfrm>
            <a:off x="8261373" y="4771172"/>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812880" y="1890186"/>
            <a:ext cx="7183257" cy="6356376"/>
          </a:xfrm>
          <a:prstGeom prst="rect">
            <a:avLst/>
          </a:prstGeom>
        </p:spPr>
        <p:txBody>
          <a:bodyPr lIns="0" tIns="0" rIns="0" bIns="0">
            <a:noAutofit/>
          </a:bodyPr>
          <a:lstStyle>
            <a:lvl1pPr marL="609608" indent="-502920">
              <a:buClr>
                <a:schemeClr val="accent4"/>
              </a:buClr>
              <a:buSzPct val="100000"/>
              <a:buFont typeface="Wingdings" charset="2"/>
              <a:buChar char="§"/>
              <a:defRPr sz="4500" b="0"/>
            </a:lvl1pPr>
            <a:lvl2pPr marL="1320817" indent="-457200">
              <a:buClr>
                <a:schemeClr val="accent4"/>
              </a:buClr>
              <a:buSzPct val="100000"/>
              <a:buFont typeface="Wingdings" charset="2"/>
              <a:buChar char="§"/>
              <a:defRPr sz="3600" b="0">
                <a:solidFill>
                  <a:schemeClr val="tx1"/>
                </a:solidFill>
              </a:defRPr>
            </a:lvl2pPr>
            <a:lvl3pPr marL="2032025" indent="-411480">
              <a:buClr>
                <a:schemeClr val="accent4"/>
              </a:buClr>
              <a:buSzPct val="100000"/>
              <a:buFont typeface="Wingdings" charset="2"/>
              <a:buChar char="§"/>
              <a:defRPr sz="3200" b="0"/>
            </a:lvl3pPr>
            <a:lvl4pPr marL="2844836" indent="-365760">
              <a:buClr>
                <a:schemeClr val="accent4"/>
              </a:buClr>
              <a:buSzPct val="100000"/>
              <a:buFont typeface="Wingdings" charset="2"/>
              <a:buChar char="§"/>
              <a:defRPr sz="2700" b="0"/>
            </a:lvl4pPr>
            <a:lvl5pPr marL="3657646" indent="-320040">
              <a:buClr>
                <a:schemeClr val="accent4"/>
              </a:buClr>
              <a:buSzPct val="100000"/>
              <a:buFont typeface="Wingdings" charset="2"/>
              <a:buChar char="§"/>
              <a:defRPr sz="2400" b="0"/>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6"/>
          <p:cNvSpPr>
            <a:spLocks noGrp="1"/>
          </p:cNvSpPr>
          <p:nvPr>
            <p:ph type="pic" sz="quarter" idx="18"/>
          </p:nvPr>
        </p:nvSpPr>
        <p:spPr>
          <a:xfrm>
            <a:off x="8261373" y="5136888"/>
            <a:ext cx="7183336" cy="2880986"/>
          </a:xfrm>
          <a:prstGeom prst="rect">
            <a:avLst/>
          </a:prstGeom>
        </p:spPr>
        <p:txBody>
          <a:bodyPr vert="horz"/>
          <a:lstStyle>
            <a:lvl1pPr marL="0" indent="0">
              <a:buClr>
                <a:schemeClr val="accent4"/>
              </a:buClr>
              <a:buNone/>
              <a:defRPr/>
            </a:lvl1pPr>
          </a:lstStyle>
          <a:p>
            <a:endParaRPr lang="en-US" dirty="0"/>
          </a:p>
        </p:txBody>
      </p:sp>
      <p:sp>
        <p:nvSpPr>
          <p:cNvPr id="14" name="Text Placeholder 16"/>
          <p:cNvSpPr>
            <a:spLocks noGrp="1"/>
          </p:cNvSpPr>
          <p:nvPr>
            <p:ph type="body" sz="quarter" idx="19" hasCustomPrompt="1"/>
          </p:nvPr>
        </p:nvSpPr>
        <p:spPr>
          <a:xfrm>
            <a:off x="8261373" y="8017874"/>
            <a:ext cx="7183336" cy="230952"/>
          </a:xfrm>
          <a:prstGeom prst="rect">
            <a:avLst/>
          </a:prstGeom>
        </p:spPr>
        <p:txBody>
          <a:bodyPr vert="horz" lIns="0" tIns="0" rIns="0" bIns="0"/>
          <a:lstStyle>
            <a:lvl1pPr marL="0" indent="0">
              <a:buNone/>
              <a:defRPr sz="1100" baseline="0">
                <a:solidFill>
                  <a:srgbClr val="595959"/>
                </a:solidFill>
              </a:defRPr>
            </a:lvl1pPr>
          </a:lstStyle>
          <a:p>
            <a:pPr lvl="0"/>
            <a:r>
              <a:rPr lang="en-US" dirty="0" smtClean="0"/>
              <a:t>Image credit line goes here</a:t>
            </a:r>
            <a:endParaRPr lang="en-US" dirty="0"/>
          </a:p>
        </p:txBody>
      </p:sp>
      <p:sp>
        <p:nvSpPr>
          <p:cNvPr id="13" name="TextBox 12"/>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424923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131709" y="8011208"/>
            <a:ext cx="15955485" cy="464783"/>
          </a:xfrm>
          <a:prstGeom prst="rect">
            <a:avLst/>
          </a:prstGeom>
        </p:spPr>
        <p:txBody>
          <a:bodyPr vert="horz" lIns="0" tIns="0" rIns="0" bIns="0" anchor="b" anchorCtr="0"/>
          <a:lstStyle>
            <a:lvl1pPr marL="0" indent="0">
              <a:buNone/>
              <a:defRPr lang="en-US" sz="1100" smtClean="0"/>
            </a:lvl1pPr>
          </a:lstStyle>
          <a:p>
            <a:pPr lvl="0"/>
            <a:r>
              <a:rPr lang="en-US" dirty="0" smtClean="0"/>
              <a:t>Image courtesy of Castro Mello Architects</a:t>
            </a:r>
            <a:endParaRPr lang="en-US" dirty="0"/>
          </a:p>
        </p:txBody>
      </p:sp>
      <p:pic>
        <p:nvPicPr>
          <p:cNvPr id="11" name="Picture 10" descr="Flat_footer.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588" y="8610600"/>
            <a:ext cx="16256000" cy="533400"/>
          </a:xfrm>
          <a:prstGeom prst="rect">
            <a:avLst/>
          </a:prstGeom>
        </p:spPr>
      </p:pic>
      <p:sp>
        <p:nvSpPr>
          <p:cNvPr id="14" name="TextBox 13"/>
          <p:cNvSpPr txBox="1"/>
          <p:nvPr userDrawn="1"/>
        </p:nvSpPr>
        <p:spPr>
          <a:xfrm>
            <a:off x="131709" y="8795059"/>
            <a:ext cx="1295233"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29150857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131763" y="7732889"/>
            <a:ext cx="15992475" cy="937747"/>
          </a:xfrm>
          <a:prstGeom prst="rect">
            <a:avLst/>
          </a:prstGeom>
        </p:spPr>
        <p:txBody>
          <a:bodyPr vert="horz" lIns="0" tIns="0" rIns="0" bIns="0" anchor="b" anchorCtr="0"/>
          <a:lstStyle>
            <a:lvl1pPr marL="0" indent="0">
              <a:buNone/>
              <a:defRPr sz="1100">
                <a:solidFill>
                  <a:srgbClr val="595959"/>
                </a:solidFill>
              </a:defRPr>
            </a:lvl1pPr>
          </a:lstStyle>
          <a:p>
            <a:r>
              <a:rPr lang="en-US" dirty="0" smtClean="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endParaRPr lang="en-US" dirty="0"/>
          </a:p>
        </p:txBody>
      </p:sp>
      <p:pic>
        <p:nvPicPr>
          <p:cNvPr id="2" name="Picture 1" descr="Autodesk_Logo.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38500" y="3606800"/>
            <a:ext cx="9613900" cy="1562100"/>
          </a:xfrm>
          <a:prstGeom prst="rect">
            <a:avLst/>
          </a:prstGeom>
        </p:spPr>
      </p:pic>
      <p:sp>
        <p:nvSpPr>
          <p:cNvPr id="7" name="TextBox 6"/>
          <p:cNvSpPr txBox="1"/>
          <p:nvPr userDrawn="1"/>
        </p:nvSpPr>
        <p:spPr>
          <a:xfrm>
            <a:off x="131709" y="8795059"/>
            <a:ext cx="3462391" cy="169277"/>
          </a:xfrm>
          <a:prstGeom prst="rect">
            <a:avLst/>
          </a:prstGeom>
          <a:noFill/>
        </p:spPr>
        <p:txBody>
          <a:bodyPr wrap="square" lIns="0" tIns="0" rIns="0" bIns="0" rtlCol="0">
            <a:spAutoFit/>
          </a:bodyPr>
          <a:lstStyle/>
          <a:p>
            <a:r>
              <a:rPr lang="en-US" sz="1100" b="0" i="0" dirty="0" smtClean="0">
                <a:solidFill>
                  <a:schemeClr val="tx1">
                    <a:lumMod val="65000"/>
                    <a:lumOff val="35000"/>
                  </a:schemeClr>
                </a:solidFill>
                <a:latin typeface="Frutiger Next LT W1G"/>
                <a:cs typeface="Frutiger Next LT W1G"/>
              </a:rPr>
              <a:t>© 2013 Autodesk, Inc. All right</a:t>
            </a:r>
            <a:r>
              <a:rPr lang="en-US" sz="1100" b="0" i="0" baseline="0" dirty="0" smtClean="0">
                <a:solidFill>
                  <a:schemeClr val="tx1">
                    <a:lumMod val="65000"/>
                    <a:lumOff val="35000"/>
                  </a:schemeClr>
                </a:solidFill>
                <a:latin typeface="Frutiger Next LT W1G"/>
                <a:cs typeface="Frutiger Next LT W1G"/>
              </a:rPr>
              <a:t>s reserved.</a:t>
            </a:r>
            <a:endParaRPr lang="en-US" sz="1100" b="0" i="0" dirty="0">
              <a:solidFill>
                <a:schemeClr val="tx1">
                  <a:lumMod val="65000"/>
                  <a:lumOff val="35000"/>
                </a:schemeClr>
              </a:solidFill>
              <a:latin typeface="Frutiger Next LT W1G"/>
              <a:cs typeface="Frutiger Next LT W1G"/>
            </a:endParaRPr>
          </a:p>
        </p:txBody>
      </p:sp>
    </p:spTree>
    <p:extLst>
      <p:ext uri="{BB962C8B-B14F-4D97-AF65-F5344CB8AC3E}">
        <p14:creationId xmlns:p14="http://schemas.microsoft.com/office/powerpoint/2010/main" val="3231301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3033" y="341376"/>
            <a:ext cx="14696597" cy="1328208"/>
          </a:xfrm>
          <a:prstGeom prst="rect">
            <a:avLst/>
          </a:prstGeom>
        </p:spPr>
        <p:txBody>
          <a:bodyPr lIns="60954" tIns="30477" rIns="60954" bIns="30477"/>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741868" y="2011893"/>
            <a:ext cx="14696597" cy="6279091"/>
          </a:xfrm>
          <a:prstGeom prst="rect">
            <a:avLst/>
          </a:prstGeom>
        </p:spPr>
        <p:txBody>
          <a:bodyPr lIns="60954" tIns="30477" rIns="60954" bIns="30477"/>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6"/>
          <p:cNvSpPr>
            <a:spLocks noGrp="1"/>
          </p:cNvSpPr>
          <p:nvPr>
            <p:ph type="sldNum" sz="quarter" idx="10"/>
          </p:nvPr>
        </p:nvSpPr>
        <p:spPr>
          <a:xfrm>
            <a:off x="14072201" y="8636000"/>
            <a:ext cx="2023468" cy="347133"/>
          </a:xfrm>
          <a:prstGeom prst="rect">
            <a:avLst/>
          </a:prstGeom>
        </p:spPr>
        <p:txBody>
          <a:bodyPr lIns="60954" tIns="30477" rIns="60954" bIns="30477"/>
          <a:lstStyle>
            <a:lvl1pPr>
              <a:defRPr/>
            </a:lvl1pPr>
          </a:lstStyle>
          <a:p>
            <a:pPr>
              <a:defRPr/>
            </a:pPr>
            <a:fld id="{04555F78-1310-1E4C-8988-20AB07E17166}" type="slidenum">
              <a:rPr lang="en-US"/>
              <a:pPr>
                <a:defRPr/>
              </a:pPr>
              <a:t>‹#›</a:t>
            </a:fld>
            <a:endParaRPr lang="en-US"/>
          </a:p>
        </p:txBody>
      </p:sp>
    </p:spTree>
    <p:extLst>
      <p:ext uri="{BB962C8B-B14F-4D97-AF65-F5344CB8AC3E}">
        <p14:creationId xmlns:p14="http://schemas.microsoft.com/office/powerpoint/2010/main" val="54810749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124512"/>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64" r:id="rId3"/>
    <p:sldLayoutId id="2147483653" r:id="rId4"/>
    <p:sldLayoutId id="2147483649" r:id="rId5"/>
    <p:sldLayoutId id="2147483662" r:id="rId6"/>
    <p:sldLayoutId id="2147483657" r:id="rId7"/>
    <p:sldLayoutId id="2147483659" r:id="rId8"/>
    <p:sldLayoutId id="2147483667" r:id="rId9"/>
  </p:sldLayoutIdLst>
  <p:timing>
    <p:tnLst>
      <p:par>
        <p:cTn id="1" dur="indefinite" restart="never" nodeType="tmRoot"/>
      </p:par>
    </p:tnLst>
  </p:timing>
  <p:hf sldNum="0" hdr="0" dt="0"/>
  <p:txStyles>
    <p:titleStyle>
      <a:lvl1pPr algn="l" defTabSz="812810" rtl="0" eaLnBrk="1" latinLnBrk="0" hangingPunct="1">
        <a:spcBef>
          <a:spcPct val="0"/>
        </a:spcBef>
        <a:buNone/>
        <a:defRPr sz="4500" b="1" i="0" kern="1200" baseline="0">
          <a:solidFill>
            <a:srgbClr val="1B58A8"/>
          </a:solidFill>
          <a:latin typeface="Frutiger Next LT W1G"/>
          <a:ea typeface="+mj-ea"/>
          <a:cs typeface="Frutiger Next LT W1G"/>
        </a:defRPr>
      </a:lvl1pPr>
    </p:titleStyle>
    <p:bodyStyle>
      <a:lvl1pPr marL="685800" indent="-685800" algn="l" defTabSz="812810" rtl="0" eaLnBrk="1" latinLnBrk="0" hangingPunct="1">
        <a:spcBef>
          <a:spcPts val="0"/>
        </a:spcBef>
        <a:buFont typeface="Wingdings" charset="2"/>
        <a:buChar char="§"/>
        <a:defRPr sz="4500" b="0" i="0" kern="1200" baseline="0">
          <a:solidFill>
            <a:schemeClr val="tx1"/>
          </a:solidFill>
          <a:latin typeface="Frutiger Next LT W1G"/>
          <a:ea typeface="+mn-ea"/>
          <a:cs typeface="Frutiger Next LT W1G"/>
        </a:defRPr>
      </a:lvl1pPr>
      <a:lvl2pPr marL="1320817" indent="-508006" algn="l" defTabSz="812810" rtl="0" eaLnBrk="1" latinLnBrk="0" hangingPunct="1">
        <a:spcBef>
          <a:spcPct val="20000"/>
        </a:spcBef>
        <a:buFont typeface="Wingdings" charset="2"/>
        <a:buChar char="§"/>
        <a:defRPr sz="3600" b="0" i="0" kern="1200">
          <a:solidFill>
            <a:schemeClr val="tx1"/>
          </a:solidFill>
          <a:latin typeface="Frutiger Next LT W1G"/>
          <a:ea typeface="+mn-ea"/>
          <a:cs typeface="Frutiger Next LT W1G"/>
        </a:defRPr>
      </a:lvl2pPr>
      <a:lvl3pPr marL="2032025" indent="-406405" algn="l" defTabSz="812810" rtl="0" eaLnBrk="1" latinLnBrk="0" hangingPunct="1">
        <a:spcBef>
          <a:spcPct val="20000"/>
        </a:spcBef>
        <a:buFont typeface="Wingdings" charset="2"/>
        <a:buChar char="§"/>
        <a:defRPr sz="3200" b="0" i="0" kern="1200">
          <a:solidFill>
            <a:schemeClr val="tx1"/>
          </a:solidFill>
          <a:latin typeface="Frutiger Next LT W1G"/>
          <a:ea typeface="+mn-ea"/>
          <a:cs typeface="Frutiger Next LT W1G"/>
        </a:defRPr>
      </a:lvl3pPr>
      <a:lvl4pPr marL="2844836" indent="-406405" algn="l" defTabSz="812810"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4pPr>
      <a:lvl5pPr marL="3657646" indent="-406405" algn="l" defTabSz="812810"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5pPr>
      <a:lvl6pPr marL="4470456" indent="-406405" algn="l" defTabSz="812810" rtl="0" eaLnBrk="1" latinLnBrk="0" hangingPunct="1">
        <a:spcBef>
          <a:spcPct val="20000"/>
        </a:spcBef>
        <a:buFont typeface="Arial"/>
        <a:buChar char="•"/>
        <a:defRPr sz="3600" kern="1200">
          <a:solidFill>
            <a:schemeClr val="tx1"/>
          </a:solidFill>
          <a:latin typeface="+mn-lt"/>
          <a:ea typeface="+mn-ea"/>
          <a:cs typeface="+mn-cs"/>
        </a:defRPr>
      </a:lvl6pPr>
      <a:lvl7pPr marL="5283266" indent="-406405" algn="l" defTabSz="812810" rtl="0" eaLnBrk="1" latinLnBrk="0" hangingPunct="1">
        <a:spcBef>
          <a:spcPct val="20000"/>
        </a:spcBef>
        <a:buFont typeface="Arial"/>
        <a:buChar char="•"/>
        <a:defRPr sz="3600" kern="1200">
          <a:solidFill>
            <a:schemeClr val="tx1"/>
          </a:solidFill>
          <a:latin typeface="+mn-lt"/>
          <a:ea typeface="+mn-ea"/>
          <a:cs typeface="+mn-cs"/>
        </a:defRPr>
      </a:lvl7pPr>
      <a:lvl8pPr marL="6096076" indent="-406405" algn="l" defTabSz="812810" rtl="0" eaLnBrk="1" latinLnBrk="0" hangingPunct="1">
        <a:spcBef>
          <a:spcPct val="20000"/>
        </a:spcBef>
        <a:buFont typeface="Arial"/>
        <a:buChar char="•"/>
        <a:defRPr sz="3600" kern="1200">
          <a:solidFill>
            <a:schemeClr val="tx1"/>
          </a:solidFill>
          <a:latin typeface="+mn-lt"/>
          <a:ea typeface="+mn-ea"/>
          <a:cs typeface="+mn-cs"/>
        </a:defRPr>
      </a:lvl8pPr>
      <a:lvl9pPr marL="6908886" indent="-406405" algn="l" defTabSz="812810"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2810" rtl="0" eaLnBrk="1" latinLnBrk="0" hangingPunct="1">
        <a:defRPr sz="3200" kern="1200">
          <a:solidFill>
            <a:schemeClr val="tx1"/>
          </a:solidFill>
          <a:latin typeface="+mn-lt"/>
          <a:ea typeface="+mn-ea"/>
          <a:cs typeface="+mn-cs"/>
        </a:defRPr>
      </a:lvl1pPr>
      <a:lvl2pPr marL="812810" algn="l" defTabSz="812810" rtl="0" eaLnBrk="1" latinLnBrk="0" hangingPunct="1">
        <a:defRPr sz="3200" kern="1200">
          <a:solidFill>
            <a:schemeClr val="tx1"/>
          </a:solidFill>
          <a:latin typeface="+mn-lt"/>
          <a:ea typeface="+mn-ea"/>
          <a:cs typeface="+mn-cs"/>
        </a:defRPr>
      </a:lvl2pPr>
      <a:lvl3pPr marL="1625620" algn="l" defTabSz="812810" rtl="0" eaLnBrk="1" latinLnBrk="0" hangingPunct="1">
        <a:defRPr sz="3200" kern="1200">
          <a:solidFill>
            <a:schemeClr val="tx1"/>
          </a:solidFill>
          <a:latin typeface="+mn-lt"/>
          <a:ea typeface="+mn-ea"/>
          <a:cs typeface="+mn-cs"/>
        </a:defRPr>
      </a:lvl3pPr>
      <a:lvl4pPr marL="2438430" algn="l" defTabSz="812810" rtl="0" eaLnBrk="1" latinLnBrk="0" hangingPunct="1">
        <a:defRPr sz="3200" kern="1200">
          <a:solidFill>
            <a:schemeClr val="tx1"/>
          </a:solidFill>
          <a:latin typeface="+mn-lt"/>
          <a:ea typeface="+mn-ea"/>
          <a:cs typeface="+mn-cs"/>
        </a:defRPr>
      </a:lvl4pPr>
      <a:lvl5pPr marL="3251241" algn="l" defTabSz="812810" rtl="0" eaLnBrk="1" latinLnBrk="0" hangingPunct="1">
        <a:defRPr sz="3200" kern="1200">
          <a:solidFill>
            <a:schemeClr val="tx1"/>
          </a:solidFill>
          <a:latin typeface="+mn-lt"/>
          <a:ea typeface="+mn-ea"/>
          <a:cs typeface="+mn-cs"/>
        </a:defRPr>
      </a:lvl5pPr>
      <a:lvl6pPr marL="4064051" algn="l" defTabSz="812810" rtl="0" eaLnBrk="1" latinLnBrk="0" hangingPunct="1">
        <a:defRPr sz="3200" kern="1200">
          <a:solidFill>
            <a:schemeClr val="tx1"/>
          </a:solidFill>
          <a:latin typeface="+mn-lt"/>
          <a:ea typeface="+mn-ea"/>
          <a:cs typeface="+mn-cs"/>
        </a:defRPr>
      </a:lvl6pPr>
      <a:lvl7pPr marL="4876861" algn="l" defTabSz="812810" rtl="0" eaLnBrk="1" latinLnBrk="0" hangingPunct="1">
        <a:defRPr sz="3200" kern="1200">
          <a:solidFill>
            <a:schemeClr val="tx1"/>
          </a:solidFill>
          <a:latin typeface="+mn-lt"/>
          <a:ea typeface="+mn-ea"/>
          <a:cs typeface="+mn-cs"/>
        </a:defRPr>
      </a:lvl7pPr>
      <a:lvl8pPr marL="5689671" algn="l" defTabSz="812810" rtl="0" eaLnBrk="1" latinLnBrk="0" hangingPunct="1">
        <a:defRPr sz="3200" kern="1200">
          <a:solidFill>
            <a:schemeClr val="tx1"/>
          </a:solidFill>
          <a:latin typeface="+mn-lt"/>
          <a:ea typeface="+mn-ea"/>
          <a:cs typeface="+mn-cs"/>
        </a:defRPr>
      </a:lvl8pPr>
      <a:lvl9pPr marL="6502481" algn="l" defTabSz="812810"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1.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2880" y="2759791"/>
            <a:ext cx="10499554" cy="1606783"/>
          </a:xfrm>
        </p:spPr>
        <p:txBody>
          <a:bodyPr/>
          <a:lstStyle/>
          <a:p>
            <a:r>
              <a:rPr lang="en-US" dirty="0" smtClean="0"/>
              <a:t>Getting Started with AutoCAD 2014</a:t>
            </a:r>
          </a:p>
          <a:p>
            <a:r>
              <a:rPr lang="en-US" dirty="0" smtClean="0"/>
              <a:t>JavaScript API </a:t>
            </a:r>
            <a:endParaRPr lang="en-US" dirty="0"/>
          </a:p>
        </p:txBody>
      </p:sp>
      <p:sp>
        <p:nvSpPr>
          <p:cNvPr id="3" name="Text Placeholder 2"/>
          <p:cNvSpPr>
            <a:spLocks noGrp="1"/>
          </p:cNvSpPr>
          <p:nvPr>
            <p:ph type="body" sz="quarter" idx="12"/>
          </p:nvPr>
        </p:nvSpPr>
        <p:spPr>
          <a:xfrm>
            <a:off x="812884" y="4601708"/>
            <a:ext cx="9596237" cy="825810"/>
          </a:xfrm>
        </p:spPr>
        <p:txBody>
          <a:bodyPr/>
          <a:lstStyle/>
          <a:p>
            <a:r>
              <a:rPr lang="en-US" i="1" dirty="0" smtClean="0"/>
              <a:t>Philippe Leefsma</a:t>
            </a:r>
          </a:p>
          <a:p>
            <a:r>
              <a:rPr lang="en-US" i="1" dirty="0" smtClean="0"/>
              <a:t>Autodesk Developer </a:t>
            </a:r>
            <a:r>
              <a:rPr lang="en-US" i="1" dirty="0" smtClean="0"/>
              <a:t>Technical Services</a:t>
            </a:r>
            <a:endParaRPr lang="en-US" i="1" dirty="0" smtClean="0"/>
          </a:p>
          <a:p>
            <a:endParaRPr lang="en-US" dirty="0"/>
          </a:p>
        </p:txBody>
      </p:sp>
      <p:sp>
        <p:nvSpPr>
          <p:cNvPr id="4" name="Text Placeholder 3"/>
          <p:cNvSpPr>
            <a:spLocks noGrp="1"/>
          </p:cNvSpPr>
          <p:nvPr>
            <p:ph type="body" sz="quarter" idx="13"/>
          </p:nvPr>
        </p:nvSpPr>
        <p:spPr/>
        <p:txBody>
          <a:bodyPr/>
          <a:lstStyle/>
          <a:p>
            <a:r>
              <a:rPr lang="en-US" dirty="0" smtClean="0"/>
              <a:t>Senior Developer Consultant</a:t>
            </a:r>
            <a:endParaRPr lang="en-US" dirty="0"/>
          </a:p>
        </p:txBody>
      </p:sp>
    </p:spTree>
    <p:extLst>
      <p:ext uri="{BB962C8B-B14F-4D97-AF65-F5344CB8AC3E}">
        <p14:creationId xmlns:p14="http://schemas.microsoft.com/office/powerpoint/2010/main" val="2380889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t>JavaScript </a:t>
            </a:r>
            <a:r>
              <a:rPr lang="en-US" dirty="0"/>
              <a:t>is not is not strongly </a:t>
            </a:r>
            <a:r>
              <a:rPr lang="en-US" dirty="0" smtClean="0"/>
              <a:t>typed you simply </a:t>
            </a:r>
            <a:r>
              <a:rPr lang="en-US" dirty="0"/>
              <a:t>define the variable name and give it a value. You can reassign a variable value any </a:t>
            </a:r>
            <a:r>
              <a:rPr lang="en-US" dirty="0" smtClean="0"/>
              <a:t>time with a different type:</a:t>
            </a:r>
          </a:p>
          <a:p>
            <a:endParaRPr lang="en-US" dirty="0">
              <a:solidFill>
                <a:schemeClr val="accent4"/>
              </a:solidFill>
            </a:endParaRPr>
          </a:p>
          <a:p>
            <a:pPr marL="106688" indent="0">
              <a:buNone/>
            </a:pPr>
            <a:r>
              <a:rPr lang="en-US" i="1" dirty="0">
                <a:solidFill>
                  <a:schemeClr val="accent4"/>
                </a:solidFill>
              </a:rPr>
              <a:t>&lt;script language=”JavaScript</a:t>
            </a:r>
            <a:r>
              <a:rPr lang="en-US" i="1" dirty="0" smtClean="0">
                <a:solidFill>
                  <a:schemeClr val="accent4"/>
                </a:solidFill>
              </a:rPr>
              <a:t>”&gt;</a:t>
            </a:r>
          </a:p>
          <a:p>
            <a:pPr marL="106688" indent="0">
              <a:buNone/>
            </a:pPr>
            <a:endParaRPr lang="en-US" i="1" dirty="0">
              <a:solidFill>
                <a:schemeClr val="accent4"/>
              </a:solidFill>
            </a:endParaRPr>
          </a:p>
          <a:p>
            <a:pPr marL="106688" indent="0">
              <a:buNone/>
            </a:pPr>
            <a:r>
              <a:rPr lang="en-US" i="1" dirty="0">
                <a:solidFill>
                  <a:schemeClr val="accent4"/>
                </a:solidFill>
              </a:rPr>
              <a:t>     </a:t>
            </a:r>
            <a:r>
              <a:rPr lang="en-US" i="1" dirty="0" err="1">
                <a:solidFill>
                  <a:schemeClr val="accent4"/>
                </a:solidFill>
              </a:rPr>
              <a:t>var</a:t>
            </a:r>
            <a:r>
              <a:rPr lang="en-US" i="1" dirty="0">
                <a:solidFill>
                  <a:schemeClr val="accent4"/>
                </a:solidFill>
              </a:rPr>
              <a:t> pi=3.14159;</a:t>
            </a:r>
          </a:p>
          <a:p>
            <a:pPr marL="106688" indent="0">
              <a:buNone/>
            </a:pPr>
            <a:r>
              <a:rPr lang="en-US" i="1" dirty="0">
                <a:solidFill>
                  <a:schemeClr val="accent4"/>
                </a:solidFill>
              </a:rPr>
              <a:t>     </a:t>
            </a:r>
            <a:r>
              <a:rPr lang="en-US" i="1" dirty="0" err="1">
                <a:solidFill>
                  <a:schemeClr val="accent4"/>
                </a:solidFill>
              </a:rPr>
              <a:t>var</a:t>
            </a:r>
            <a:r>
              <a:rPr lang="en-US" i="1" dirty="0">
                <a:solidFill>
                  <a:schemeClr val="accent4"/>
                </a:solidFill>
              </a:rPr>
              <a:t> </a:t>
            </a:r>
            <a:r>
              <a:rPr lang="en-US" i="1" dirty="0" err="1" smtClean="0">
                <a:solidFill>
                  <a:schemeClr val="accent4"/>
                </a:solidFill>
              </a:rPr>
              <a:t>helloStr</a:t>
            </a:r>
            <a:r>
              <a:rPr lang="en-US" i="1" dirty="0" smtClean="0">
                <a:solidFill>
                  <a:schemeClr val="accent4"/>
                </a:solidFill>
              </a:rPr>
              <a:t> = “Welcome!”;</a:t>
            </a:r>
            <a:endParaRPr lang="en-US" i="1" dirty="0">
              <a:solidFill>
                <a:schemeClr val="accent4"/>
              </a:solidFill>
            </a:endParaRPr>
          </a:p>
          <a:p>
            <a:pPr marL="106688" indent="0">
              <a:buNone/>
            </a:pPr>
            <a:r>
              <a:rPr lang="en-US" i="1" dirty="0">
                <a:solidFill>
                  <a:schemeClr val="accent4"/>
                </a:solidFill>
              </a:rPr>
              <a:t>     </a:t>
            </a:r>
            <a:r>
              <a:rPr lang="en-US" i="1" dirty="0" err="1">
                <a:solidFill>
                  <a:schemeClr val="accent4"/>
                </a:solidFill>
              </a:rPr>
              <a:t>var</a:t>
            </a:r>
            <a:r>
              <a:rPr lang="en-US" i="1" dirty="0">
                <a:solidFill>
                  <a:schemeClr val="accent4"/>
                </a:solidFill>
              </a:rPr>
              <a:t> myVar1 = “Tuesday”;</a:t>
            </a:r>
          </a:p>
          <a:p>
            <a:pPr marL="106688" indent="0">
              <a:buNone/>
            </a:pPr>
            <a:r>
              <a:rPr lang="en-US" i="1" dirty="0">
                <a:solidFill>
                  <a:schemeClr val="accent4"/>
                </a:solidFill>
              </a:rPr>
              <a:t>     </a:t>
            </a:r>
            <a:r>
              <a:rPr lang="en-US" i="1" dirty="0" err="1">
                <a:solidFill>
                  <a:schemeClr val="accent4"/>
                </a:solidFill>
              </a:rPr>
              <a:t>var</a:t>
            </a:r>
            <a:r>
              <a:rPr lang="en-US" i="1" dirty="0">
                <a:solidFill>
                  <a:schemeClr val="accent4"/>
                </a:solidFill>
              </a:rPr>
              <a:t> myVar2 = </a:t>
            </a:r>
            <a:r>
              <a:rPr lang="en-US" i="1" dirty="0" smtClean="0">
                <a:solidFill>
                  <a:schemeClr val="accent4"/>
                </a:solidFill>
              </a:rPr>
              <a:t>18;</a:t>
            </a:r>
            <a:endParaRPr lang="en-US" i="1" dirty="0">
              <a:solidFill>
                <a:schemeClr val="accent4"/>
              </a:solidFill>
            </a:endParaRPr>
          </a:p>
          <a:p>
            <a:pPr marL="106688" indent="0">
              <a:buNone/>
            </a:pPr>
            <a:r>
              <a:rPr lang="en-US" i="1" dirty="0">
                <a:solidFill>
                  <a:schemeClr val="accent4"/>
                </a:solidFill>
              </a:rPr>
              <a:t>     </a:t>
            </a:r>
            <a:r>
              <a:rPr lang="en-US" i="1" dirty="0" err="1">
                <a:solidFill>
                  <a:schemeClr val="accent4"/>
                </a:solidFill>
              </a:rPr>
              <a:t>var</a:t>
            </a:r>
            <a:r>
              <a:rPr lang="en-US" i="1" dirty="0">
                <a:solidFill>
                  <a:schemeClr val="accent4"/>
                </a:solidFill>
              </a:rPr>
              <a:t> myVar3; // myVar3 </a:t>
            </a:r>
            <a:r>
              <a:rPr lang="en-US" i="1" dirty="0" smtClean="0">
                <a:solidFill>
                  <a:schemeClr val="accent4"/>
                </a:solidFill>
              </a:rPr>
              <a:t>has no value and no type</a:t>
            </a:r>
          </a:p>
          <a:p>
            <a:pPr marL="106688" indent="0">
              <a:buNone/>
            </a:pPr>
            <a:endParaRPr lang="en-US" i="1" dirty="0">
              <a:solidFill>
                <a:schemeClr val="accent4"/>
              </a:solidFill>
            </a:endParaRPr>
          </a:p>
          <a:p>
            <a:pPr marL="106688" indent="0">
              <a:buNone/>
            </a:pPr>
            <a:r>
              <a:rPr lang="en-US" i="1" dirty="0">
                <a:solidFill>
                  <a:schemeClr val="accent4"/>
                </a:solidFill>
              </a:rPr>
              <a:t>&lt;/script&gt;</a:t>
            </a:r>
          </a:p>
          <a:p>
            <a:pPr marL="106688" indent="0">
              <a:buNone/>
            </a:pPr>
            <a:r>
              <a:rPr lang="en-US" dirty="0"/>
              <a:t> </a:t>
            </a:r>
          </a:p>
        </p:txBody>
      </p:sp>
      <p:sp>
        <p:nvSpPr>
          <p:cNvPr id="3" name="Title 2"/>
          <p:cNvSpPr>
            <a:spLocks noGrp="1"/>
          </p:cNvSpPr>
          <p:nvPr>
            <p:ph type="title"/>
          </p:nvPr>
        </p:nvSpPr>
        <p:spPr/>
        <p:txBody>
          <a:bodyPr/>
          <a:lstStyle/>
          <a:p>
            <a:r>
              <a:rPr lang="en-US" dirty="0" smtClean="0"/>
              <a:t>JavaScript Variables</a:t>
            </a:r>
            <a:endParaRPr lang="en-US" dirty="0"/>
          </a:p>
        </p:txBody>
      </p:sp>
    </p:spTree>
    <p:extLst>
      <p:ext uri="{BB962C8B-B14F-4D97-AF65-F5344CB8AC3E}">
        <p14:creationId xmlns:p14="http://schemas.microsoft.com/office/powerpoint/2010/main" val="2500070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2880" y="1524435"/>
            <a:ext cx="14631908" cy="6921295"/>
          </a:xfrm>
        </p:spPr>
        <p:txBody>
          <a:bodyPr>
            <a:noAutofit/>
          </a:bodyPr>
          <a:lstStyle/>
          <a:p>
            <a:r>
              <a:rPr lang="en-US" sz="3000" dirty="0" smtClean="0"/>
              <a:t>JavaScript arrays are zero-based, values can be provided during initialization or later on:</a:t>
            </a:r>
          </a:p>
          <a:p>
            <a:endParaRPr lang="en-US" sz="2000" dirty="0">
              <a:solidFill>
                <a:schemeClr val="accent4"/>
              </a:solidFill>
            </a:endParaRPr>
          </a:p>
          <a:p>
            <a:pPr marL="106688" indent="0">
              <a:buNone/>
            </a:pPr>
            <a:r>
              <a:rPr lang="en-US" sz="3000" i="1" dirty="0" smtClean="0">
                <a:solidFill>
                  <a:schemeClr val="accent4"/>
                </a:solidFill>
              </a:rPr>
              <a:t>&lt;</a:t>
            </a:r>
            <a:r>
              <a:rPr lang="en-US" sz="3000" i="1" dirty="0">
                <a:solidFill>
                  <a:schemeClr val="accent4"/>
                </a:solidFill>
              </a:rPr>
              <a:t>script language=”JavaScript”&gt;</a:t>
            </a:r>
          </a:p>
          <a:p>
            <a:pPr marL="106688" indent="0">
              <a:buNone/>
            </a:pPr>
            <a:r>
              <a:rPr lang="en-US" sz="3000" i="1" dirty="0">
                <a:solidFill>
                  <a:schemeClr val="accent4"/>
                </a:solidFill>
              </a:rPr>
              <a:t>     </a:t>
            </a:r>
            <a:r>
              <a:rPr lang="en-US" sz="3000" i="1" dirty="0" err="1">
                <a:solidFill>
                  <a:schemeClr val="accent4"/>
                </a:solidFill>
              </a:rPr>
              <a:t>var</a:t>
            </a:r>
            <a:r>
              <a:rPr lang="en-US" sz="3000" i="1" dirty="0">
                <a:solidFill>
                  <a:schemeClr val="accent4"/>
                </a:solidFill>
              </a:rPr>
              <a:t> </a:t>
            </a:r>
            <a:r>
              <a:rPr lang="en-US" sz="3000" i="1" dirty="0" err="1">
                <a:solidFill>
                  <a:schemeClr val="accent4"/>
                </a:solidFill>
              </a:rPr>
              <a:t>myArray</a:t>
            </a:r>
            <a:r>
              <a:rPr lang="en-US" sz="3000" i="1" dirty="0">
                <a:solidFill>
                  <a:schemeClr val="accent4"/>
                </a:solidFill>
              </a:rPr>
              <a:t> = new Array(5);</a:t>
            </a:r>
          </a:p>
          <a:p>
            <a:pPr marL="106688" indent="0">
              <a:buNone/>
            </a:pPr>
            <a:r>
              <a:rPr lang="en-US" sz="3000" i="1" dirty="0">
                <a:solidFill>
                  <a:schemeClr val="accent4"/>
                </a:solidFill>
              </a:rPr>
              <a:t>     </a:t>
            </a:r>
            <a:r>
              <a:rPr lang="en-US" sz="3000" i="1" dirty="0" err="1">
                <a:solidFill>
                  <a:schemeClr val="accent4"/>
                </a:solidFill>
              </a:rPr>
              <a:t>myArray</a:t>
            </a:r>
            <a:r>
              <a:rPr lang="en-US" sz="3000" i="1" dirty="0">
                <a:solidFill>
                  <a:schemeClr val="accent4"/>
                </a:solidFill>
              </a:rPr>
              <a:t>[0] = 0.1;</a:t>
            </a:r>
          </a:p>
          <a:p>
            <a:pPr marL="106688" indent="0">
              <a:buNone/>
            </a:pPr>
            <a:r>
              <a:rPr lang="en-US" sz="3000" i="1" dirty="0">
                <a:solidFill>
                  <a:schemeClr val="accent4"/>
                </a:solidFill>
              </a:rPr>
              <a:t>     </a:t>
            </a:r>
            <a:r>
              <a:rPr lang="en-US" sz="3000" i="1" dirty="0" err="1">
                <a:solidFill>
                  <a:schemeClr val="accent4"/>
                </a:solidFill>
              </a:rPr>
              <a:t>myArray</a:t>
            </a:r>
            <a:r>
              <a:rPr lang="en-US" sz="3000" i="1" dirty="0">
                <a:solidFill>
                  <a:schemeClr val="accent4"/>
                </a:solidFill>
              </a:rPr>
              <a:t>[1] = 0.2;</a:t>
            </a:r>
          </a:p>
          <a:p>
            <a:pPr marL="106688" indent="0">
              <a:buNone/>
            </a:pPr>
            <a:r>
              <a:rPr lang="en-US" sz="3000" i="1" dirty="0">
                <a:solidFill>
                  <a:schemeClr val="accent4"/>
                </a:solidFill>
              </a:rPr>
              <a:t>     </a:t>
            </a:r>
            <a:r>
              <a:rPr lang="en-US" sz="3000" i="1" dirty="0" err="1">
                <a:solidFill>
                  <a:schemeClr val="accent4"/>
                </a:solidFill>
              </a:rPr>
              <a:t>myArray</a:t>
            </a:r>
            <a:r>
              <a:rPr lang="en-US" sz="3000" i="1" dirty="0">
                <a:solidFill>
                  <a:schemeClr val="accent4"/>
                </a:solidFill>
              </a:rPr>
              <a:t>[2] = 0.3;</a:t>
            </a:r>
          </a:p>
          <a:p>
            <a:pPr marL="106688" indent="0">
              <a:buNone/>
            </a:pPr>
            <a:r>
              <a:rPr lang="en-US" sz="3000" i="1" dirty="0">
                <a:solidFill>
                  <a:schemeClr val="accent4"/>
                </a:solidFill>
              </a:rPr>
              <a:t>     </a:t>
            </a:r>
            <a:r>
              <a:rPr lang="en-US" sz="3000" i="1" dirty="0" err="1">
                <a:solidFill>
                  <a:schemeClr val="accent4"/>
                </a:solidFill>
              </a:rPr>
              <a:t>myArray</a:t>
            </a:r>
            <a:r>
              <a:rPr lang="en-US" sz="3000" i="1" dirty="0">
                <a:solidFill>
                  <a:schemeClr val="accent4"/>
                </a:solidFill>
              </a:rPr>
              <a:t>[3] = 0.4;</a:t>
            </a:r>
          </a:p>
          <a:p>
            <a:pPr marL="106688" indent="0">
              <a:buNone/>
            </a:pPr>
            <a:r>
              <a:rPr lang="en-US" sz="3000" i="1" dirty="0">
                <a:solidFill>
                  <a:schemeClr val="accent4"/>
                </a:solidFill>
              </a:rPr>
              <a:t>     </a:t>
            </a:r>
            <a:r>
              <a:rPr lang="en-US" sz="3000" i="1" dirty="0" err="1">
                <a:solidFill>
                  <a:schemeClr val="accent4"/>
                </a:solidFill>
              </a:rPr>
              <a:t>myArray</a:t>
            </a:r>
            <a:r>
              <a:rPr lang="en-US" sz="3000" i="1" dirty="0">
                <a:solidFill>
                  <a:schemeClr val="accent4"/>
                </a:solidFill>
              </a:rPr>
              <a:t>[4] = 0.5;</a:t>
            </a:r>
          </a:p>
          <a:p>
            <a:pPr marL="106688" indent="0">
              <a:buNone/>
            </a:pPr>
            <a:r>
              <a:rPr lang="en-US" sz="3000" i="1" dirty="0">
                <a:solidFill>
                  <a:schemeClr val="accent4"/>
                </a:solidFill>
              </a:rPr>
              <a:t>&lt;/script&gt;</a:t>
            </a:r>
          </a:p>
          <a:p>
            <a:pPr marL="106688" indent="0">
              <a:buNone/>
            </a:pPr>
            <a:r>
              <a:rPr lang="en-US" sz="2000" i="1" dirty="0">
                <a:solidFill>
                  <a:schemeClr val="accent4"/>
                </a:solidFill>
              </a:rPr>
              <a:t> </a:t>
            </a:r>
          </a:p>
          <a:p>
            <a:pPr marL="106688" indent="0">
              <a:buNone/>
            </a:pPr>
            <a:r>
              <a:rPr lang="en-US" sz="3000" i="1" dirty="0">
                <a:solidFill>
                  <a:schemeClr val="accent4"/>
                </a:solidFill>
              </a:rPr>
              <a:t>&lt;script language=”JavaScript”&gt;</a:t>
            </a:r>
          </a:p>
          <a:p>
            <a:pPr marL="106688" indent="0">
              <a:buNone/>
            </a:pPr>
            <a:r>
              <a:rPr lang="en-US" sz="3000" i="1" dirty="0">
                <a:solidFill>
                  <a:schemeClr val="accent4"/>
                </a:solidFill>
              </a:rPr>
              <a:t>     </a:t>
            </a:r>
            <a:r>
              <a:rPr lang="en-US" sz="3000" i="1" dirty="0" err="1">
                <a:solidFill>
                  <a:schemeClr val="accent4"/>
                </a:solidFill>
              </a:rPr>
              <a:t>var</a:t>
            </a:r>
            <a:r>
              <a:rPr lang="en-US" sz="3000" i="1" dirty="0">
                <a:solidFill>
                  <a:schemeClr val="accent4"/>
                </a:solidFill>
              </a:rPr>
              <a:t> DOW = new Array</a:t>
            </a:r>
            <a:r>
              <a:rPr lang="en-US" sz="3000" i="1" dirty="0" smtClean="0">
                <a:solidFill>
                  <a:schemeClr val="accent4"/>
                </a:solidFill>
              </a:rPr>
              <a:t>(</a:t>
            </a:r>
          </a:p>
          <a:p>
            <a:pPr marL="106688" indent="0">
              <a:buNone/>
            </a:pPr>
            <a:r>
              <a:rPr lang="en-US" sz="3000" i="1" dirty="0">
                <a:solidFill>
                  <a:schemeClr val="accent4"/>
                </a:solidFill>
              </a:rPr>
              <a:t>	</a:t>
            </a:r>
            <a:r>
              <a:rPr lang="en-US" sz="3000" i="1" dirty="0" smtClean="0">
                <a:solidFill>
                  <a:schemeClr val="accent4"/>
                </a:solidFill>
              </a:rPr>
              <a:t>"</a:t>
            </a:r>
            <a:r>
              <a:rPr lang="en-US" sz="3000" i="1" dirty="0">
                <a:solidFill>
                  <a:schemeClr val="accent4"/>
                </a:solidFill>
              </a:rPr>
              <a:t>Monday", "Tuesday", "Wednesday", "Thursday", "Friday", "Saturday", "Sunday);</a:t>
            </a:r>
          </a:p>
          <a:p>
            <a:pPr marL="106688" indent="0">
              <a:buNone/>
            </a:pPr>
            <a:r>
              <a:rPr lang="en-US" sz="3000" i="1" dirty="0">
                <a:solidFill>
                  <a:schemeClr val="accent4"/>
                </a:solidFill>
              </a:rPr>
              <a:t>&lt;/script</a:t>
            </a:r>
            <a:r>
              <a:rPr lang="en-US" sz="3000" i="1" dirty="0" smtClean="0">
                <a:solidFill>
                  <a:schemeClr val="accent4"/>
                </a:solidFill>
              </a:rPr>
              <a:t>&gt;</a:t>
            </a:r>
            <a:endParaRPr lang="en-US" sz="3000" i="1" dirty="0">
              <a:solidFill>
                <a:schemeClr val="accent4"/>
              </a:solidFill>
            </a:endParaRPr>
          </a:p>
        </p:txBody>
      </p:sp>
      <p:sp>
        <p:nvSpPr>
          <p:cNvPr id="3" name="Title 2"/>
          <p:cNvSpPr>
            <a:spLocks noGrp="1"/>
          </p:cNvSpPr>
          <p:nvPr>
            <p:ph type="title"/>
          </p:nvPr>
        </p:nvSpPr>
        <p:spPr/>
        <p:txBody>
          <a:bodyPr/>
          <a:lstStyle/>
          <a:p>
            <a:r>
              <a:rPr lang="en-US" dirty="0" smtClean="0"/>
              <a:t>JavaScript Arrays</a:t>
            </a:r>
            <a:endParaRPr lang="en-US" dirty="0"/>
          </a:p>
        </p:txBody>
      </p:sp>
    </p:spTree>
    <p:extLst>
      <p:ext uri="{BB962C8B-B14F-4D97-AF65-F5344CB8AC3E}">
        <p14:creationId xmlns:p14="http://schemas.microsoft.com/office/powerpoint/2010/main" val="27489478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dirty="0" smtClean="0"/>
              <a:t>Functions </a:t>
            </a:r>
            <a:r>
              <a:rPr lang="en-US" dirty="0"/>
              <a:t>are used by simply calling them by name with the arguments specified if needed. This is usually done in the &lt;head&gt; section of the page's HTML code. To create a function, define the function by name and enclose the function code in curly braces:</a:t>
            </a:r>
          </a:p>
          <a:p>
            <a:pPr marL="106688" indent="0">
              <a:buNone/>
            </a:pPr>
            <a:r>
              <a:rPr lang="en-US" dirty="0"/>
              <a:t> </a:t>
            </a:r>
          </a:p>
          <a:p>
            <a:pPr marL="106688" indent="0">
              <a:buNone/>
            </a:pPr>
            <a:r>
              <a:rPr lang="en-US" i="1" dirty="0">
                <a:solidFill>
                  <a:schemeClr val="accent4"/>
                </a:solidFill>
              </a:rPr>
              <a:t>&lt;script language=”JavaScript”&gt;</a:t>
            </a:r>
          </a:p>
          <a:p>
            <a:pPr marL="106688" indent="0">
              <a:buNone/>
            </a:pPr>
            <a:r>
              <a:rPr lang="en-US" i="1" dirty="0">
                <a:solidFill>
                  <a:schemeClr val="accent4"/>
                </a:solidFill>
              </a:rPr>
              <a:t>     &lt;!--</a:t>
            </a:r>
          </a:p>
          <a:p>
            <a:pPr marL="106688" indent="0">
              <a:buNone/>
            </a:pPr>
            <a:r>
              <a:rPr lang="en-US" i="1" dirty="0">
                <a:solidFill>
                  <a:schemeClr val="accent4"/>
                </a:solidFill>
              </a:rPr>
              <a:t>     function </a:t>
            </a:r>
            <a:r>
              <a:rPr lang="en-US" i="1" dirty="0" err="1">
                <a:solidFill>
                  <a:schemeClr val="accent4"/>
                </a:solidFill>
              </a:rPr>
              <a:t>sayHello</a:t>
            </a:r>
            <a:r>
              <a:rPr lang="en-US" i="1" dirty="0">
                <a:solidFill>
                  <a:schemeClr val="accent4"/>
                </a:solidFill>
              </a:rPr>
              <a:t>() {</a:t>
            </a:r>
          </a:p>
          <a:p>
            <a:pPr marL="106688" indent="0">
              <a:buNone/>
            </a:pPr>
            <a:r>
              <a:rPr lang="en-US" i="1" dirty="0">
                <a:solidFill>
                  <a:schemeClr val="accent4"/>
                </a:solidFill>
              </a:rPr>
              <a:t>          </a:t>
            </a:r>
            <a:r>
              <a:rPr lang="en-US" i="1" dirty="0" err="1">
                <a:solidFill>
                  <a:schemeClr val="accent4"/>
                </a:solidFill>
              </a:rPr>
              <a:t>document.write</a:t>
            </a:r>
            <a:r>
              <a:rPr lang="en-US" i="1" dirty="0">
                <a:solidFill>
                  <a:schemeClr val="accent4"/>
                </a:solidFill>
              </a:rPr>
              <a:t>("Hello there!");</a:t>
            </a:r>
          </a:p>
          <a:p>
            <a:pPr marL="106688" indent="0">
              <a:buNone/>
            </a:pPr>
            <a:r>
              <a:rPr lang="en-US" i="1" dirty="0">
                <a:solidFill>
                  <a:schemeClr val="accent4"/>
                </a:solidFill>
              </a:rPr>
              <a:t>     }</a:t>
            </a:r>
          </a:p>
          <a:p>
            <a:pPr marL="106688" indent="0">
              <a:buNone/>
            </a:pPr>
            <a:r>
              <a:rPr lang="en-US" i="1" dirty="0">
                <a:solidFill>
                  <a:schemeClr val="accent4"/>
                </a:solidFill>
              </a:rPr>
              <a:t>     // --&gt;</a:t>
            </a:r>
          </a:p>
          <a:p>
            <a:pPr marL="106688" indent="0">
              <a:buNone/>
            </a:pPr>
            <a:r>
              <a:rPr lang="en-US" i="1" dirty="0">
                <a:solidFill>
                  <a:schemeClr val="accent4"/>
                </a:solidFill>
              </a:rPr>
              <a:t>&lt;/script&gt;</a:t>
            </a:r>
          </a:p>
          <a:p>
            <a:pPr marL="106688" indent="0">
              <a:buNone/>
            </a:pPr>
            <a:r>
              <a:rPr lang="en-US" i="1" dirty="0">
                <a:solidFill>
                  <a:schemeClr val="accent4"/>
                </a:solidFill>
              </a:rPr>
              <a:t> </a:t>
            </a:r>
          </a:p>
          <a:p>
            <a:pPr marL="106688" indent="0">
              <a:buNone/>
            </a:pPr>
            <a:r>
              <a:rPr lang="en-US" i="1" dirty="0" smtClean="0">
                <a:solidFill>
                  <a:schemeClr val="accent4"/>
                </a:solidFill>
              </a:rPr>
              <a:t>&lt;</a:t>
            </a:r>
            <a:r>
              <a:rPr lang="en-US" i="1" dirty="0">
                <a:solidFill>
                  <a:schemeClr val="accent4"/>
                </a:solidFill>
              </a:rPr>
              <a:t>script language=”JavaScript”&gt;</a:t>
            </a:r>
          </a:p>
          <a:p>
            <a:pPr marL="106688" indent="0">
              <a:buNone/>
            </a:pPr>
            <a:r>
              <a:rPr lang="en-US" i="1" dirty="0">
                <a:solidFill>
                  <a:schemeClr val="accent4"/>
                </a:solidFill>
              </a:rPr>
              <a:t>     &lt;!--</a:t>
            </a:r>
          </a:p>
          <a:p>
            <a:pPr marL="106688" indent="0">
              <a:buNone/>
            </a:pPr>
            <a:r>
              <a:rPr lang="en-US" i="1" dirty="0">
                <a:solidFill>
                  <a:schemeClr val="accent4"/>
                </a:solidFill>
              </a:rPr>
              <a:t>     </a:t>
            </a:r>
            <a:r>
              <a:rPr lang="en-US" i="1" dirty="0" err="1">
                <a:solidFill>
                  <a:schemeClr val="accent4"/>
                </a:solidFill>
              </a:rPr>
              <a:t>sayHello</a:t>
            </a:r>
            <a:r>
              <a:rPr lang="en-US" i="1" dirty="0">
                <a:solidFill>
                  <a:schemeClr val="accent4"/>
                </a:solidFill>
              </a:rPr>
              <a:t>();</a:t>
            </a:r>
          </a:p>
          <a:p>
            <a:pPr marL="106688" indent="0">
              <a:buNone/>
            </a:pPr>
            <a:r>
              <a:rPr lang="en-US" i="1" dirty="0">
                <a:solidFill>
                  <a:schemeClr val="accent4"/>
                </a:solidFill>
              </a:rPr>
              <a:t>     // --&gt;</a:t>
            </a:r>
          </a:p>
          <a:p>
            <a:pPr marL="106688" indent="0">
              <a:buNone/>
            </a:pPr>
            <a:r>
              <a:rPr lang="en-US" i="1" dirty="0">
                <a:solidFill>
                  <a:schemeClr val="accent4"/>
                </a:solidFill>
              </a:rPr>
              <a:t>&lt;/script&gt;</a:t>
            </a:r>
          </a:p>
          <a:p>
            <a:endParaRPr lang="en-US" dirty="0"/>
          </a:p>
        </p:txBody>
      </p:sp>
      <p:sp>
        <p:nvSpPr>
          <p:cNvPr id="3" name="Title 2"/>
          <p:cNvSpPr>
            <a:spLocks noGrp="1"/>
          </p:cNvSpPr>
          <p:nvPr>
            <p:ph type="title"/>
          </p:nvPr>
        </p:nvSpPr>
        <p:spPr/>
        <p:txBody>
          <a:bodyPr/>
          <a:lstStyle/>
          <a:p>
            <a:r>
              <a:rPr lang="en-US" dirty="0" smtClean="0"/>
              <a:t>JavaScript Functions</a:t>
            </a:r>
            <a:endParaRPr lang="en-US" dirty="0"/>
          </a:p>
        </p:txBody>
      </p:sp>
    </p:spTree>
    <p:extLst>
      <p:ext uri="{BB962C8B-B14F-4D97-AF65-F5344CB8AC3E}">
        <p14:creationId xmlns:p14="http://schemas.microsoft.com/office/powerpoint/2010/main" val="2238564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Deeper…</a:t>
            </a:r>
            <a:endParaRPr lang="en-US" dirty="0"/>
          </a:p>
        </p:txBody>
      </p:sp>
      <p:sp>
        <p:nvSpPr>
          <p:cNvPr id="3" name="Content Placeholder 2"/>
          <p:cNvSpPr>
            <a:spLocks noGrp="1"/>
          </p:cNvSpPr>
          <p:nvPr>
            <p:ph idx="1"/>
          </p:nvPr>
        </p:nvSpPr>
        <p:spPr>
          <a:xfrm>
            <a:off x="741868" y="1912143"/>
            <a:ext cx="14696597" cy="6279091"/>
          </a:xfrm>
        </p:spPr>
        <p:txBody>
          <a:bodyPr/>
          <a:lstStyle/>
          <a:p>
            <a:pPr>
              <a:buClr>
                <a:schemeClr val="accent4"/>
              </a:buClr>
              <a:buFont typeface="Wingdings" pitchFamily="2" charset="2"/>
              <a:buChar char="§"/>
            </a:pPr>
            <a:r>
              <a:rPr lang="en-US" i="1" dirty="0" smtClean="0">
                <a:solidFill>
                  <a:schemeClr val="accent4"/>
                </a:solidFill>
              </a:rPr>
              <a:t>JavaScript The good parts</a:t>
            </a:r>
          </a:p>
          <a:p>
            <a:pPr marL="0" indent="0">
              <a:buClr>
                <a:srgbClr val="FF0000"/>
              </a:buClr>
              <a:buNone/>
            </a:pPr>
            <a:r>
              <a:rPr lang="en-US" dirty="0" smtClean="0"/>
              <a:t>By Douglas </a:t>
            </a:r>
            <a:r>
              <a:rPr lang="en-US" dirty="0" err="1" smtClean="0"/>
              <a:t>Crockford</a:t>
            </a:r>
            <a:endParaRPr lang="en-US" dirty="0" smtClean="0"/>
          </a:p>
          <a:p>
            <a:pPr>
              <a:buClr>
                <a:srgbClr val="FF0000"/>
              </a:buClr>
              <a:buFont typeface="Wingdings" pitchFamily="2" charset="2"/>
              <a:buChar char="§"/>
            </a:pPr>
            <a:endParaRPr lang="en-US" dirty="0"/>
          </a:p>
          <a:p>
            <a:pPr>
              <a:buClr>
                <a:schemeClr val="accent4"/>
              </a:buClr>
              <a:buFont typeface="Wingdings" pitchFamily="2" charset="2"/>
              <a:buChar char="§"/>
            </a:pPr>
            <a:r>
              <a:rPr lang="en-US" i="1" dirty="0" smtClean="0">
                <a:solidFill>
                  <a:schemeClr val="accent4"/>
                </a:solidFill>
              </a:rPr>
              <a:t>JavaScript The definitive guide 6</a:t>
            </a:r>
            <a:r>
              <a:rPr lang="en-US" i="1" baseline="30000" dirty="0" smtClean="0">
                <a:solidFill>
                  <a:schemeClr val="accent4"/>
                </a:solidFill>
              </a:rPr>
              <a:t>th</a:t>
            </a:r>
            <a:r>
              <a:rPr lang="en-US" i="1" dirty="0" smtClean="0">
                <a:solidFill>
                  <a:schemeClr val="accent4"/>
                </a:solidFill>
              </a:rPr>
              <a:t> edition</a:t>
            </a:r>
          </a:p>
          <a:p>
            <a:pPr marL="0" indent="0">
              <a:buClr>
                <a:srgbClr val="FF0000"/>
              </a:buClr>
              <a:buNone/>
            </a:pPr>
            <a:r>
              <a:rPr lang="en-US" dirty="0" smtClean="0"/>
              <a:t>By David Flanagan</a:t>
            </a:r>
          </a:p>
          <a:p>
            <a:pPr>
              <a:buClr>
                <a:srgbClr val="FF0000"/>
              </a:buClr>
              <a:buFont typeface="Wingdings" pitchFamily="2" charset="2"/>
              <a:buChar char="§"/>
            </a:pPr>
            <a:endParaRPr lang="en-US" dirty="0"/>
          </a:p>
          <a:p>
            <a:pPr>
              <a:buClr>
                <a:schemeClr val="accent4"/>
              </a:buClr>
              <a:buFont typeface="Wingdings" pitchFamily="2" charset="2"/>
              <a:buChar char="§"/>
            </a:pPr>
            <a:r>
              <a:rPr lang="en-US" i="1" dirty="0">
                <a:solidFill>
                  <a:schemeClr val="accent4"/>
                </a:solidFill>
              </a:rPr>
              <a:t>Eloquent </a:t>
            </a:r>
            <a:r>
              <a:rPr lang="en-US" i="1" dirty="0" smtClean="0">
                <a:solidFill>
                  <a:schemeClr val="accent4"/>
                </a:solidFill>
              </a:rPr>
              <a:t>JavaScript</a:t>
            </a:r>
          </a:p>
          <a:p>
            <a:pPr marL="0" indent="0">
              <a:buNone/>
            </a:pPr>
            <a:r>
              <a:rPr lang="en-US" dirty="0"/>
              <a:t>B</a:t>
            </a:r>
            <a:r>
              <a:rPr lang="en-US" dirty="0" smtClean="0"/>
              <a:t>y </a:t>
            </a:r>
            <a:r>
              <a:rPr lang="en-US" dirty="0" err="1"/>
              <a:t>Marijn</a:t>
            </a:r>
            <a:r>
              <a:rPr lang="en-US" dirty="0"/>
              <a:t> </a:t>
            </a:r>
            <a:r>
              <a:rPr lang="en-US" dirty="0" err="1"/>
              <a:t>Haverbeke</a:t>
            </a:r>
            <a:endParaRPr lang="en-US" dirty="0"/>
          </a:p>
          <a:p>
            <a:endParaRPr lang="en-US" dirty="0"/>
          </a:p>
        </p:txBody>
      </p:sp>
    </p:spTree>
    <p:extLst>
      <p:ext uri="{BB962C8B-B14F-4D97-AF65-F5344CB8AC3E}">
        <p14:creationId xmlns:p14="http://schemas.microsoft.com/office/powerpoint/2010/main" val="185625345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6688" indent="0">
              <a:buNone/>
            </a:pPr>
            <a:r>
              <a:rPr lang="en-US" b="1" dirty="0" smtClean="0">
                <a:solidFill>
                  <a:schemeClr val="accent4"/>
                </a:solidFill>
              </a:rPr>
              <a:t>II</a:t>
            </a:r>
            <a:r>
              <a:rPr lang="en-US" dirty="0" smtClean="0"/>
              <a:t> - JavaScript API in AutoCAD</a:t>
            </a:r>
            <a:endParaRPr lang="en-US" dirty="0"/>
          </a:p>
          <a:p>
            <a:pPr marL="106688" indent="0">
              <a:buNone/>
            </a:pPr>
            <a:endParaRPr lang="en-US" dirty="0"/>
          </a:p>
        </p:txBody>
      </p:sp>
    </p:spTree>
    <p:extLst>
      <p:ext uri="{BB962C8B-B14F-4D97-AF65-F5344CB8AC3E}">
        <p14:creationId xmlns:p14="http://schemas.microsoft.com/office/powerpoint/2010/main" val="2697187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buFont typeface="Wingdings" pitchFamily="2" charset="2"/>
              <a:buChar char="§"/>
            </a:pPr>
            <a:r>
              <a:rPr lang="en-US" dirty="0" smtClean="0"/>
              <a:t>Opens </a:t>
            </a:r>
            <a:r>
              <a:rPr lang="en-US" dirty="0"/>
              <a:t>AutoCAD to the JavaScript </a:t>
            </a:r>
            <a:r>
              <a:rPr lang="en-US" dirty="0">
                <a:solidFill>
                  <a:schemeClr val="accent4"/>
                </a:solidFill>
              </a:rPr>
              <a:t>Web </a:t>
            </a:r>
            <a:r>
              <a:rPr lang="en-US" dirty="0" smtClean="0">
                <a:solidFill>
                  <a:schemeClr val="accent4"/>
                </a:solidFill>
              </a:rPr>
              <a:t>developers</a:t>
            </a:r>
            <a:endParaRPr lang="en-US" dirty="0">
              <a:solidFill>
                <a:schemeClr val="accent4"/>
              </a:solidFill>
            </a:endParaRPr>
          </a:p>
          <a:p>
            <a:pPr lvl="1">
              <a:buFont typeface="Wingdings" pitchFamily="2" charset="2"/>
              <a:buChar char="§"/>
            </a:pPr>
            <a:r>
              <a:rPr lang="en-US" dirty="0"/>
              <a:t>Load JavaScript-enabled HTML </a:t>
            </a:r>
            <a:r>
              <a:rPr lang="en-US" dirty="0" smtClean="0"/>
              <a:t>into </a:t>
            </a:r>
            <a:r>
              <a:rPr lang="en-US" dirty="0"/>
              <a:t>a palette or </a:t>
            </a:r>
            <a:r>
              <a:rPr lang="en-US" dirty="0" smtClean="0"/>
              <a:t>dialog</a:t>
            </a:r>
          </a:p>
          <a:p>
            <a:pPr lvl="1">
              <a:buFont typeface="Wingdings" pitchFamily="2" charset="2"/>
              <a:buChar char="§"/>
            </a:pPr>
            <a:endParaRPr lang="en-US" dirty="0"/>
          </a:p>
          <a:p>
            <a:pPr lvl="0">
              <a:buFont typeface="Wingdings" pitchFamily="2" charset="2"/>
              <a:buChar char="§"/>
            </a:pPr>
            <a:r>
              <a:rPr lang="en-US" dirty="0" smtClean="0"/>
              <a:t>Same </a:t>
            </a:r>
            <a:r>
              <a:rPr lang="en-US" dirty="0"/>
              <a:t>API shared by </a:t>
            </a:r>
            <a:r>
              <a:rPr lang="en-US" dirty="0">
                <a:solidFill>
                  <a:schemeClr val="accent4"/>
                </a:solidFill>
              </a:rPr>
              <a:t>AutoCAD </a:t>
            </a:r>
            <a:r>
              <a:rPr lang="en-US" dirty="0" smtClean="0">
                <a:solidFill>
                  <a:schemeClr val="accent4"/>
                </a:solidFill>
              </a:rPr>
              <a:t>WS</a:t>
            </a:r>
          </a:p>
          <a:p>
            <a:pPr lvl="0">
              <a:buFont typeface="Wingdings" pitchFamily="2" charset="2"/>
              <a:buChar char="§"/>
            </a:pPr>
            <a:endParaRPr lang="en-US" dirty="0"/>
          </a:p>
          <a:p>
            <a:pPr lvl="0">
              <a:buFont typeface="Wingdings" pitchFamily="2" charset="2"/>
              <a:buChar char="§"/>
            </a:pPr>
            <a:r>
              <a:rPr lang="en-US" dirty="0"/>
              <a:t>Secured by </a:t>
            </a:r>
            <a:r>
              <a:rPr lang="en-US" dirty="0">
                <a:solidFill>
                  <a:schemeClr val="accent4"/>
                </a:solidFill>
              </a:rPr>
              <a:t>TRUSTEDDOMAINS</a:t>
            </a:r>
            <a:r>
              <a:rPr lang="en-US" dirty="0"/>
              <a:t> </a:t>
            </a:r>
            <a:r>
              <a:rPr lang="en-US" dirty="0" err="1" smtClean="0"/>
              <a:t>sysvar</a:t>
            </a:r>
            <a:endParaRPr lang="en-US" dirty="0" smtClean="0"/>
          </a:p>
          <a:p>
            <a:pPr lvl="1"/>
            <a:endParaRPr lang="en-US" dirty="0" smtClean="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JavaScript API in AutoCAD</a:t>
            </a:r>
            <a:endParaRPr lang="en-US" dirty="0"/>
          </a:p>
        </p:txBody>
      </p:sp>
    </p:spTree>
    <p:extLst>
      <p:ext uri="{BB962C8B-B14F-4D97-AF65-F5344CB8AC3E}">
        <p14:creationId xmlns:p14="http://schemas.microsoft.com/office/powerpoint/2010/main" val="32247214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2880" y="1827122"/>
            <a:ext cx="14631908" cy="6356376"/>
          </a:xfrm>
        </p:spPr>
        <p:txBody>
          <a:bodyPr/>
          <a:lstStyle/>
          <a:p>
            <a:r>
              <a:rPr lang="en-US" dirty="0" smtClean="0"/>
              <a:t>Prompts, inputs and Jigs</a:t>
            </a:r>
            <a:endParaRPr lang="en-US" dirty="0"/>
          </a:p>
          <a:p>
            <a:r>
              <a:rPr lang="en-US" dirty="0"/>
              <a:t>Transient </a:t>
            </a:r>
            <a:r>
              <a:rPr lang="en-US" dirty="0" smtClean="0"/>
              <a:t>graphics</a:t>
            </a:r>
            <a:endParaRPr lang="en-US" dirty="0"/>
          </a:p>
          <a:p>
            <a:r>
              <a:rPr lang="en-US" dirty="0" smtClean="0"/>
              <a:t>System variables</a:t>
            </a:r>
            <a:endParaRPr lang="en-US" dirty="0"/>
          </a:p>
          <a:p>
            <a:r>
              <a:rPr lang="en-US" dirty="0"/>
              <a:t>View manipulation</a:t>
            </a:r>
          </a:p>
          <a:p>
            <a:r>
              <a:rPr lang="en-US" dirty="0" smtClean="0"/>
              <a:t>Commands definition</a:t>
            </a:r>
            <a:endParaRPr lang="en-US" dirty="0"/>
          </a:p>
          <a:p>
            <a:r>
              <a:rPr lang="en-US" dirty="0" smtClean="0"/>
              <a:t>Dialogs</a:t>
            </a:r>
            <a:endParaRPr lang="en-US" dirty="0"/>
          </a:p>
          <a:p>
            <a:r>
              <a:rPr lang="en-US" dirty="0" smtClean="0"/>
              <a:t>Database object events</a:t>
            </a:r>
            <a:endParaRPr lang="en-US" dirty="0"/>
          </a:p>
          <a:p>
            <a:r>
              <a:rPr lang="en-US" dirty="0" err="1"/>
              <a:t>Bindable</a:t>
            </a:r>
            <a:r>
              <a:rPr lang="en-US" dirty="0"/>
              <a:t> </a:t>
            </a:r>
            <a:r>
              <a:rPr lang="en-US" dirty="0" smtClean="0"/>
              <a:t>object </a:t>
            </a:r>
            <a:r>
              <a:rPr lang="en-US" dirty="0"/>
              <a:t>c</a:t>
            </a:r>
            <a:r>
              <a:rPr lang="en-US" dirty="0" smtClean="0"/>
              <a:t>ollections</a:t>
            </a:r>
            <a:endParaRPr lang="en-US" dirty="0"/>
          </a:p>
          <a:p>
            <a:r>
              <a:rPr lang="en-US" dirty="0"/>
              <a:t>Application object (</a:t>
            </a:r>
            <a:r>
              <a:rPr lang="en-US" dirty="0" err="1" smtClean="0"/>
              <a:t>misc</a:t>
            </a:r>
            <a:r>
              <a:rPr lang="en-US" dirty="0" smtClean="0"/>
              <a:t>)</a:t>
            </a:r>
            <a:endParaRPr lang="en-US" dirty="0"/>
          </a:p>
          <a:p>
            <a:endParaRPr lang="en-US" dirty="0"/>
          </a:p>
        </p:txBody>
      </p:sp>
      <p:sp>
        <p:nvSpPr>
          <p:cNvPr id="3" name="Title 2"/>
          <p:cNvSpPr>
            <a:spLocks noGrp="1"/>
          </p:cNvSpPr>
          <p:nvPr>
            <p:ph type="title"/>
          </p:nvPr>
        </p:nvSpPr>
        <p:spPr/>
        <p:txBody>
          <a:bodyPr/>
          <a:lstStyle/>
          <a:p>
            <a:r>
              <a:rPr lang="en-US" dirty="0" smtClean="0"/>
              <a:t>JavaScript API - Features</a:t>
            </a:r>
            <a:endParaRPr lang="en-US" dirty="0"/>
          </a:p>
        </p:txBody>
      </p:sp>
    </p:spTree>
    <p:extLst>
      <p:ext uri="{BB962C8B-B14F-4D97-AF65-F5344CB8AC3E}">
        <p14:creationId xmlns:p14="http://schemas.microsoft.com/office/powerpoint/2010/main" val="408338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i="1" dirty="0" smtClean="0"/>
              <a:t>JavaScript API Reference:</a:t>
            </a:r>
          </a:p>
          <a:p>
            <a:pPr marL="0" indent="0">
              <a:buNone/>
            </a:pPr>
            <a:r>
              <a:rPr lang="en-US" u="sng" dirty="0" smtClean="0">
                <a:solidFill>
                  <a:schemeClr val="accent4"/>
                </a:solidFill>
              </a:rPr>
              <a:t>http</a:t>
            </a:r>
            <a:r>
              <a:rPr lang="en-US" u="sng" dirty="0">
                <a:solidFill>
                  <a:schemeClr val="accent4"/>
                </a:solidFill>
              </a:rPr>
              <a:t>://www.autocadws.com/jsapi/v1/docs/index.html</a:t>
            </a:r>
          </a:p>
          <a:p>
            <a:endParaRPr lang="fr-CH" u="sng" dirty="0" smtClean="0"/>
          </a:p>
          <a:p>
            <a:endParaRPr lang="fr-CH" u="sng" dirty="0"/>
          </a:p>
          <a:p>
            <a:pPr marL="0" indent="0">
              <a:buNone/>
            </a:pPr>
            <a:r>
              <a:rPr lang="en-US" i="1" dirty="0"/>
              <a:t>JavaScript </a:t>
            </a:r>
            <a:r>
              <a:rPr lang="en-US" i="1" dirty="0" smtClean="0"/>
              <a:t>API:</a:t>
            </a:r>
          </a:p>
          <a:p>
            <a:pPr marL="0" indent="0">
              <a:buNone/>
            </a:pPr>
            <a:r>
              <a:rPr lang="en-US" u="sng" dirty="0" smtClean="0">
                <a:solidFill>
                  <a:schemeClr val="accent4"/>
                </a:solidFill>
              </a:rPr>
              <a:t>http</a:t>
            </a:r>
            <a:r>
              <a:rPr lang="en-US" u="sng" dirty="0">
                <a:solidFill>
                  <a:schemeClr val="accent4"/>
                </a:solidFill>
              </a:rPr>
              <a:t>://www.autocadws.com/jsapi/v1/Autodesk.AutoCAD.js </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21884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Let’s take a deeper look at the AutoCAD JavaScript API through an example…</a:t>
            </a:r>
            <a:endParaRPr lang="en-US" dirty="0"/>
          </a:p>
        </p:txBody>
      </p:sp>
      <p:sp>
        <p:nvSpPr>
          <p:cNvPr id="3" name="Title 2"/>
          <p:cNvSpPr>
            <a:spLocks noGrp="1"/>
          </p:cNvSpPr>
          <p:nvPr>
            <p:ph type="title"/>
          </p:nvPr>
        </p:nvSpPr>
        <p:spPr/>
        <p:txBody>
          <a:bodyPr/>
          <a:lstStyle/>
          <a:p>
            <a:r>
              <a:rPr lang="en-US" dirty="0" smtClean="0"/>
              <a:t>Code Sample &amp; Demos</a:t>
            </a:r>
            <a:endParaRPr lang="en-US" dirty="0"/>
          </a:p>
        </p:txBody>
      </p:sp>
    </p:spTree>
    <p:extLst>
      <p:ext uri="{BB962C8B-B14F-4D97-AF65-F5344CB8AC3E}">
        <p14:creationId xmlns:p14="http://schemas.microsoft.com/office/powerpoint/2010/main" val="2630802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6688" indent="0">
              <a:buNone/>
            </a:pPr>
            <a:r>
              <a:rPr lang="en-US" b="1" dirty="0" smtClean="0">
                <a:solidFill>
                  <a:schemeClr val="accent4"/>
                </a:solidFill>
              </a:rPr>
              <a:t>III</a:t>
            </a:r>
            <a:r>
              <a:rPr lang="en-US" dirty="0" smtClean="0"/>
              <a:t> - Extending AutoCAD JavaScript API</a:t>
            </a:r>
            <a:endParaRPr lang="en-US" dirty="0"/>
          </a:p>
          <a:p>
            <a:pPr marL="106688" indent="0">
              <a:buNone/>
            </a:pPr>
            <a:endParaRPr lang="en-US" dirty="0"/>
          </a:p>
        </p:txBody>
      </p:sp>
    </p:spTree>
    <p:extLst>
      <p:ext uri="{BB962C8B-B14F-4D97-AF65-F5344CB8AC3E}">
        <p14:creationId xmlns:p14="http://schemas.microsoft.com/office/powerpoint/2010/main" val="9896876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135388" indent="-1028700">
              <a:buFont typeface="+mj-lt"/>
              <a:buAutoNum type="romanUcPeriod"/>
            </a:pPr>
            <a:r>
              <a:rPr lang="en-US" dirty="0" smtClean="0"/>
              <a:t>Introduction to JavaScript</a:t>
            </a:r>
          </a:p>
          <a:p>
            <a:pPr marL="1135388" indent="-1028700">
              <a:buFont typeface="+mj-lt"/>
              <a:buAutoNum type="romanUcPeriod"/>
            </a:pPr>
            <a:endParaRPr lang="en-US" sz="3000" dirty="0" smtClean="0"/>
          </a:p>
          <a:p>
            <a:pPr marL="1135388" indent="-1028700">
              <a:buFont typeface="+mj-lt"/>
              <a:buAutoNum type="romanUcPeriod"/>
            </a:pPr>
            <a:r>
              <a:rPr lang="en-US" dirty="0" smtClean="0"/>
              <a:t>JavaScript </a:t>
            </a:r>
            <a:r>
              <a:rPr lang="en-US" dirty="0"/>
              <a:t>API in </a:t>
            </a:r>
            <a:r>
              <a:rPr lang="en-US" dirty="0" smtClean="0"/>
              <a:t>AutoCAD</a:t>
            </a:r>
          </a:p>
          <a:p>
            <a:pPr marL="1135388" indent="-1028700">
              <a:buFont typeface="+mj-lt"/>
              <a:buAutoNum type="romanUcPeriod"/>
            </a:pPr>
            <a:endParaRPr lang="en-US" sz="3000" dirty="0"/>
          </a:p>
          <a:p>
            <a:pPr marL="1135388" indent="-1028700">
              <a:buFont typeface="+mj-lt"/>
              <a:buAutoNum type="romanUcPeriod"/>
            </a:pPr>
            <a:r>
              <a:rPr lang="en-US" dirty="0" smtClean="0"/>
              <a:t>Extending </a:t>
            </a:r>
            <a:r>
              <a:rPr lang="en-US" dirty="0"/>
              <a:t>AutoCAD JavaScript API</a:t>
            </a:r>
          </a:p>
          <a:p>
            <a:endParaRPr lang="en-US" dirty="0" smtClean="0"/>
          </a:p>
          <a:p>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9896876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2880" y="1690686"/>
            <a:ext cx="14631908" cy="6356376"/>
          </a:xfrm>
        </p:spPr>
        <p:txBody>
          <a:bodyPr/>
          <a:lstStyle/>
          <a:p>
            <a:r>
              <a:rPr lang="en-US" dirty="0" smtClean="0"/>
              <a:t>From </a:t>
            </a:r>
            <a:r>
              <a:rPr lang="en-US" dirty="0" err="1" smtClean="0"/>
              <a:t>ObjectARX</a:t>
            </a:r>
            <a:endParaRPr lang="en-US" dirty="0"/>
          </a:p>
          <a:p>
            <a:pPr marL="106688" indent="0">
              <a:buNone/>
            </a:pPr>
            <a:r>
              <a:rPr lang="en-US" dirty="0" smtClean="0"/>
              <a:t> </a:t>
            </a:r>
            <a:endParaRPr lang="en-US" sz="2500" dirty="0" smtClean="0"/>
          </a:p>
          <a:p>
            <a:pPr marL="106688" indent="0">
              <a:buNone/>
            </a:pPr>
            <a:r>
              <a:rPr lang="en-US" sz="3500" i="1" dirty="0" err="1">
                <a:solidFill>
                  <a:schemeClr val="accent4"/>
                </a:solidFill>
              </a:rPr>
              <a:t>Acad</a:t>
            </a:r>
            <a:r>
              <a:rPr lang="en-US" sz="3500" i="1" dirty="0">
                <a:solidFill>
                  <a:schemeClr val="accent4"/>
                </a:solidFill>
              </a:rPr>
              <a:t>::</a:t>
            </a:r>
            <a:r>
              <a:rPr lang="en-US" sz="3500" i="1" dirty="0" err="1">
                <a:solidFill>
                  <a:schemeClr val="accent4"/>
                </a:solidFill>
              </a:rPr>
              <a:t>ErrorStatus</a:t>
            </a:r>
            <a:r>
              <a:rPr lang="en-US" sz="3500" i="1" dirty="0">
                <a:solidFill>
                  <a:schemeClr val="accent4"/>
                </a:solidFill>
              </a:rPr>
              <a:t> </a:t>
            </a:r>
            <a:r>
              <a:rPr lang="en-US" sz="3500" i="1" dirty="0" err="1">
                <a:solidFill>
                  <a:schemeClr val="accent4"/>
                </a:solidFill>
              </a:rPr>
              <a:t>acjsDefun</a:t>
            </a:r>
            <a:r>
              <a:rPr lang="en-US" sz="3500" i="1" dirty="0" smtClean="0">
                <a:solidFill>
                  <a:schemeClr val="accent4"/>
                </a:solidFill>
              </a:rPr>
              <a:t>(</a:t>
            </a:r>
          </a:p>
          <a:p>
            <a:pPr marL="106688" indent="0">
              <a:buNone/>
            </a:pPr>
            <a:r>
              <a:rPr lang="en-US" sz="3500" b="1" i="1" dirty="0">
                <a:solidFill>
                  <a:schemeClr val="accent4"/>
                </a:solidFill>
              </a:rPr>
              <a:t>	</a:t>
            </a:r>
            <a:r>
              <a:rPr lang="en-US" sz="3500" b="1" i="1" dirty="0" err="1" smtClean="0">
                <a:solidFill>
                  <a:schemeClr val="accent4"/>
                </a:solidFill>
              </a:rPr>
              <a:t>const</a:t>
            </a:r>
            <a:r>
              <a:rPr lang="en-US" sz="3500" i="1" dirty="0" smtClean="0">
                <a:solidFill>
                  <a:schemeClr val="accent4"/>
                </a:solidFill>
              </a:rPr>
              <a:t> </a:t>
            </a:r>
            <a:r>
              <a:rPr lang="en-US" sz="3500" i="1" dirty="0">
                <a:solidFill>
                  <a:schemeClr val="accent4"/>
                </a:solidFill>
              </a:rPr>
              <a:t>ACHAR* name, </a:t>
            </a:r>
            <a:r>
              <a:rPr lang="en-US" sz="3500" i="1" dirty="0" err="1">
                <a:solidFill>
                  <a:schemeClr val="accent4"/>
                </a:solidFill>
              </a:rPr>
              <a:t>JsCallbackType</a:t>
            </a:r>
            <a:r>
              <a:rPr lang="en-US" sz="3500" i="1" dirty="0">
                <a:solidFill>
                  <a:schemeClr val="accent4"/>
                </a:solidFill>
              </a:rPr>
              <a:t> callback</a:t>
            </a:r>
            <a:r>
              <a:rPr lang="en-US" sz="3500" i="1" dirty="0" smtClean="0">
                <a:solidFill>
                  <a:schemeClr val="accent4"/>
                </a:solidFill>
              </a:rPr>
              <a:t>);</a:t>
            </a:r>
          </a:p>
          <a:p>
            <a:pPr marL="106688" indent="0">
              <a:buNone/>
            </a:pPr>
            <a:endParaRPr lang="en-US" sz="2000" i="1" dirty="0" smtClean="0">
              <a:solidFill>
                <a:schemeClr val="accent4"/>
              </a:solidFill>
            </a:endParaRPr>
          </a:p>
          <a:p>
            <a:pPr marL="106688" indent="0">
              <a:buNone/>
            </a:pPr>
            <a:r>
              <a:rPr lang="en-US" sz="3500" b="1" i="1" dirty="0" err="1">
                <a:solidFill>
                  <a:schemeClr val="accent4"/>
                </a:solidFill>
              </a:rPr>
              <a:t>typedef</a:t>
            </a:r>
            <a:r>
              <a:rPr lang="en-US" sz="3500" i="1" dirty="0">
                <a:solidFill>
                  <a:schemeClr val="accent4"/>
                </a:solidFill>
              </a:rPr>
              <a:t> JSON (*</a:t>
            </a:r>
            <a:r>
              <a:rPr lang="en-US" sz="3500" i="1" dirty="0" err="1">
                <a:solidFill>
                  <a:schemeClr val="accent4"/>
                </a:solidFill>
              </a:rPr>
              <a:t>JsCallbackType</a:t>
            </a:r>
            <a:r>
              <a:rPr lang="en-US" sz="3500" i="1" dirty="0">
                <a:solidFill>
                  <a:schemeClr val="accent4"/>
                </a:solidFill>
              </a:rPr>
              <a:t>)(</a:t>
            </a:r>
            <a:r>
              <a:rPr lang="en-US" sz="3500" b="1" i="1" dirty="0" err="1">
                <a:solidFill>
                  <a:schemeClr val="accent4"/>
                </a:solidFill>
              </a:rPr>
              <a:t>const</a:t>
            </a:r>
            <a:r>
              <a:rPr lang="en-US" sz="3500" i="1" dirty="0">
                <a:solidFill>
                  <a:schemeClr val="accent4"/>
                </a:solidFill>
              </a:rPr>
              <a:t> JSON* </a:t>
            </a:r>
            <a:r>
              <a:rPr lang="en-US" sz="3500" i="1" dirty="0" err="1">
                <a:solidFill>
                  <a:schemeClr val="accent4"/>
                </a:solidFill>
              </a:rPr>
              <a:t>params</a:t>
            </a:r>
            <a:r>
              <a:rPr lang="en-US" sz="3500" i="1" dirty="0" smtClean="0">
                <a:solidFill>
                  <a:schemeClr val="accent4"/>
                </a:solidFill>
              </a:rPr>
              <a:t>)</a:t>
            </a:r>
          </a:p>
          <a:p>
            <a:pPr>
              <a:buFont typeface="Wingdings" pitchFamily="2" charset="2"/>
              <a:buChar char="§"/>
            </a:pPr>
            <a:endParaRPr lang="en-US" dirty="0"/>
          </a:p>
          <a:p>
            <a:pPr>
              <a:buFont typeface="Wingdings" pitchFamily="2" charset="2"/>
              <a:buChar char="§"/>
            </a:pPr>
            <a:r>
              <a:rPr lang="en-US" dirty="0" smtClean="0"/>
              <a:t>From </a:t>
            </a:r>
            <a:r>
              <a:rPr lang="en-US" dirty="0" err="1" smtClean="0"/>
              <a:t>.Net</a:t>
            </a:r>
            <a:endParaRPr lang="en-US" dirty="0" smtClean="0"/>
          </a:p>
          <a:p>
            <a:pPr>
              <a:buFont typeface="Wingdings" pitchFamily="2" charset="2"/>
              <a:buChar char="§"/>
            </a:pPr>
            <a:endParaRPr lang="en-US" sz="2500" dirty="0" smtClean="0"/>
          </a:p>
          <a:p>
            <a:pPr marL="106688" indent="0">
              <a:buNone/>
            </a:pPr>
            <a:r>
              <a:rPr lang="en-US" sz="3500" i="1" dirty="0">
                <a:solidFill>
                  <a:schemeClr val="accent4"/>
                </a:solidFill>
              </a:rPr>
              <a:t>[</a:t>
            </a:r>
            <a:r>
              <a:rPr lang="en-US" sz="3500" i="1" dirty="0" err="1">
                <a:solidFill>
                  <a:schemeClr val="accent4"/>
                </a:solidFill>
              </a:rPr>
              <a:t>JavaScriptCallback</a:t>
            </a:r>
            <a:r>
              <a:rPr lang="en-US" sz="3500" i="1" dirty="0">
                <a:solidFill>
                  <a:schemeClr val="accent4"/>
                </a:solidFill>
              </a:rPr>
              <a:t>("</a:t>
            </a:r>
            <a:r>
              <a:rPr lang="en-US" sz="3500" i="1" dirty="0" err="1">
                <a:solidFill>
                  <a:schemeClr val="accent4"/>
                </a:solidFill>
              </a:rPr>
              <a:t>DotNetCallbackFunc</a:t>
            </a:r>
            <a:r>
              <a:rPr lang="en-US" sz="3500" i="1" dirty="0">
                <a:solidFill>
                  <a:schemeClr val="accent4"/>
                </a:solidFill>
              </a:rPr>
              <a:t>")] </a:t>
            </a:r>
            <a:endParaRPr lang="en-US" sz="3500" i="1" dirty="0" smtClean="0">
              <a:solidFill>
                <a:schemeClr val="accent4"/>
              </a:solidFill>
            </a:endParaRPr>
          </a:p>
          <a:p>
            <a:pPr marL="106688" indent="0">
              <a:buNone/>
            </a:pPr>
            <a:r>
              <a:rPr lang="en-US" sz="3500" b="1" i="1" dirty="0" smtClean="0">
                <a:solidFill>
                  <a:schemeClr val="accent4"/>
                </a:solidFill>
              </a:rPr>
              <a:t>public</a:t>
            </a:r>
            <a:r>
              <a:rPr lang="en-US" sz="3500" i="1" dirty="0" smtClean="0">
                <a:solidFill>
                  <a:schemeClr val="accent4"/>
                </a:solidFill>
              </a:rPr>
              <a:t> </a:t>
            </a:r>
            <a:r>
              <a:rPr lang="en-US" sz="3500" b="1" i="1" dirty="0">
                <a:solidFill>
                  <a:schemeClr val="accent4"/>
                </a:solidFill>
              </a:rPr>
              <a:t>string</a:t>
            </a:r>
            <a:r>
              <a:rPr lang="en-US" sz="3500" i="1" dirty="0">
                <a:solidFill>
                  <a:schemeClr val="accent4"/>
                </a:solidFill>
              </a:rPr>
              <a:t> </a:t>
            </a:r>
            <a:r>
              <a:rPr lang="en-US" sz="3500" i="1" dirty="0" err="1">
                <a:solidFill>
                  <a:schemeClr val="accent4"/>
                </a:solidFill>
              </a:rPr>
              <a:t>DotNetCallbackFunc</a:t>
            </a:r>
            <a:r>
              <a:rPr lang="en-US" sz="3500" i="1" dirty="0">
                <a:solidFill>
                  <a:schemeClr val="accent4"/>
                </a:solidFill>
              </a:rPr>
              <a:t>(</a:t>
            </a:r>
            <a:r>
              <a:rPr lang="en-US" sz="3500" b="1" i="1" dirty="0">
                <a:solidFill>
                  <a:schemeClr val="accent4"/>
                </a:solidFill>
              </a:rPr>
              <a:t>string</a:t>
            </a:r>
            <a:r>
              <a:rPr lang="en-US" sz="3500" i="1" dirty="0">
                <a:solidFill>
                  <a:schemeClr val="accent4"/>
                </a:solidFill>
              </a:rPr>
              <a:t> </a:t>
            </a:r>
            <a:r>
              <a:rPr lang="en-US" sz="3500" i="1" dirty="0" err="1">
                <a:solidFill>
                  <a:schemeClr val="accent4"/>
                </a:solidFill>
              </a:rPr>
              <a:t>json</a:t>
            </a:r>
            <a:r>
              <a:rPr lang="en-US" sz="3500" i="1" dirty="0">
                <a:solidFill>
                  <a:schemeClr val="accent4"/>
                </a:solidFill>
              </a:rPr>
              <a:t>)</a:t>
            </a:r>
          </a:p>
        </p:txBody>
      </p:sp>
      <p:sp>
        <p:nvSpPr>
          <p:cNvPr id="3" name="Title 2"/>
          <p:cNvSpPr>
            <a:spLocks noGrp="1"/>
          </p:cNvSpPr>
          <p:nvPr>
            <p:ph type="title"/>
          </p:nvPr>
        </p:nvSpPr>
        <p:spPr/>
        <p:txBody>
          <a:bodyPr/>
          <a:lstStyle/>
          <a:p>
            <a:r>
              <a:rPr lang="en-US"/>
              <a:t>Extending the API …</a:t>
            </a:r>
          </a:p>
        </p:txBody>
      </p:sp>
    </p:spTree>
    <p:extLst>
      <p:ext uri="{BB962C8B-B14F-4D97-AF65-F5344CB8AC3E}">
        <p14:creationId xmlns:p14="http://schemas.microsoft.com/office/powerpoint/2010/main" val="1050456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Extending the API … Demos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033" y="1890185"/>
            <a:ext cx="11700533" cy="6194996"/>
          </a:xfrm>
          <a:prstGeom prst="rect">
            <a:avLst/>
          </a:prstGeom>
        </p:spPr>
      </p:pic>
    </p:spTree>
    <p:extLst>
      <p:ext uri="{BB962C8B-B14F-4D97-AF65-F5344CB8AC3E}">
        <p14:creationId xmlns:p14="http://schemas.microsoft.com/office/powerpoint/2010/main" val="3471721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p:txBody>
      </p:sp>
    </p:spTree>
    <p:extLst>
      <p:ext uri="{BB962C8B-B14F-4D97-AF65-F5344CB8AC3E}">
        <p14:creationId xmlns:p14="http://schemas.microsoft.com/office/powerpoint/2010/main" val="2167566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6688" indent="0">
              <a:buNone/>
            </a:pPr>
            <a:r>
              <a:rPr lang="en-US" b="1" dirty="0" smtClean="0">
                <a:solidFill>
                  <a:schemeClr val="accent4"/>
                </a:solidFill>
              </a:rPr>
              <a:t>I</a:t>
            </a:r>
            <a:r>
              <a:rPr lang="en-US" dirty="0" smtClean="0"/>
              <a:t> - Introduction to JavaScript</a:t>
            </a:r>
            <a:endParaRPr lang="en-US" dirty="0"/>
          </a:p>
        </p:txBody>
      </p:sp>
    </p:spTree>
    <p:extLst>
      <p:ext uri="{BB962C8B-B14F-4D97-AF65-F5344CB8AC3E}">
        <p14:creationId xmlns:p14="http://schemas.microsoft.com/office/powerpoint/2010/main" val="989687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2880" y="1737789"/>
            <a:ext cx="14631908" cy="6356376"/>
          </a:xfrm>
        </p:spPr>
        <p:txBody>
          <a:bodyPr/>
          <a:lstStyle/>
          <a:p>
            <a:r>
              <a:rPr lang="en-US" dirty="0"/>
              <a:t>JavaScript is a straight-forward scripting language used for client-based Web </a:t>
            </a:r>
            <a:r>
              <a:rPr lang="en-US" dirty="0" smtClean="0"/>
              <a:t>development</a:t>
            </a:r>
          </a:p>
          <a:p>
            <a:endParaRPr lang="en-US" dirty="0"/>
          </a:p>
          <a:p>
            <a:r>
              <a:rPr lang="en-US" dirty="0" smtClean="0"/>
              <a:t>JavaScript </a:t>
            </a:r>
            <a:r>
              <a:rPr lang="en-US" dirty="0"/>
              <a:t>is not related to Java other than in its general approach of using a C-like </a:t>
            </a:r>
            <a:r>
              <a:rPr lang="en-US" dirty="0" smtClean="0"/>
              <a:t>syntax</a:t>
            </a:r>
          </a:p>
          <a:p>
            <a:endParaRPr lang="en-US" dirty="0"/>
          </a:p>
          <a:p>
            <a:r>
              <a:rPr lang="en-US" dirty="0" smtClean="0"/>
              <a:t>Originally </a:t>
            </a:r>
            <a:r>
              <a:rPr lang="en-US" dirty="0"/>
              <a:t>developed at Netscape under the name Mocha, it was later renamed </a:t>
            </a:r>
            <a:r>
              <a:rPr lang="en-US" dirty="0" err="1" smtClean="0"/>
              <a:t>LiveScript</a:t>
            </a:r>
            <a:r>
              <a:rPr lang="en-US" dirty="0" smtClean="0"/>
              <a:t> </a:t>
            </a:r>
            <a:r>
              <a:rPr lang="en-US" dirty="0"/>
              <a:t>and </a:t>
            </a:r>
            <a:r>
              <a:rPr lang="en-US" dirty="0" smtClean="0"/>
              <a:t>then JavaScript</a:t>
            </a:r>
            <a:endParaRPr lang="en-US" dirty="0"/>
          </a:p>
        </p:txBody>
      </p:sp>
      <p:sp>
        <p:nvSpPr>
          <p:cNvPr id="3" name="Title 2"/>
          <p:cNvSpPr>
            <a:spLocks noGrp="1"/>
          </p:cNvSpPr>
          <p:nvPr>
            <p:ph type="title"/>
          </p:nvPr>
        </p:nvSpPr>
        <p:spPr>
          <a:xfrm>
            <a:off x="812880" y="179922"/>
            <a:ext cx="14631829" cy="1524000"/>
          </a:xfrm>
        </p:spPr>
        <p:txBody>
          <a:bodyPr anchor="ctr"/>
          <a:lstStyle/>
          <a:p>
            <a:r>
              <a:rPr lang="en-US" dirty="0" smtClean="0"/>
              <a:t>What is JavaScript ?</a:t>
            </a:r>
            <a:endParaRPr lang="en-US" dirty="0"/>
          </a:p>
        </p:txBody>
      </p:sp>
    </p:spTree>
    <p:extLst>
      <p:ext uri="{BB962C8B-B14F-4D97-AF65-F5344CB8AC3E}">
        <p14:creationId xmlns:p14="http://schemas.microsoft.com/office/powerpoint/2010/main" val="17525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2879" y="1554177"/>
            <a:ext cx="14799653" cy="7097060"/>
          </a:xfrm>
        </p:spPr>
        <p:txBody>
          <a:bodyPr>
            <a:normAutofit/>
          </a:bodyPr>
          <a:lstStyle/>
          <a:p>
            <a:r>
              <a:rPr lang="en-US" dirty="0"/>
              <a:t>D</a:t>
            </a:r>
            <a:r>
              <a:rPr lang="en-US" dirty="0" smtClean="0"/>
              <a:t>ynamic </a:t>
            </a:r>
            <a:r>
              <a:rPr lang="en-US" dirty="0"/>
              <a:t>weakly-typed </a:t>
            </a:r>
            <a:r>
              <a:rPr lang="en-US" dirty="0" smtClean="0"/>
              <a:t>language: types are </a:t>
            </a:r>
            <a:r>
              <a:rPr lang="en-US" dirty="0"/>
              <a:t>associated with values, not </a:t>
            </a:r>
            <a:r>
              <a:rPr lang="en-US" dirty="0" smtClean="0"/>
              <a:t>variables, allowing </a:t>
            </a:r>
            <a:r>
              <a:rPr lang="en-US" dirty="0"/>
              <a:t>a variable to change type as </a:t>
            </a:r>
            <a:r>
              <a:rPr lang="en-US" dirty="0" smtClean="0"/>
              <a:t>needed</a:t>
            </a:r>
          </a:p>
          <a:p>
            <a:endParaRPr lang="en-US" dirty="0"/>
          </a:p>
          <a:p>
            <a:r>
              <a:rPr lang="en-US" dirty="0"/>
              <a:t>P</a:t>
            </a:r>
            <a:r>
              <a:rPr lang="en-US" dirty="0" smtClean="0"/>
              <a:t>rototype-based language: </a:t>
            </a:r>
            <a:r>
              <a:rPr lang="en-US" dirty="0"/>
              <a:t>does not use classes to define object properties, but prototypes which include </a:t>
            </a:r>
            <a:r>
              <a:rPr lang="en-US" dirty="0" smtClean="0"/>
              <a:t>methods </a:t>
            </a:r>
          </a:p>
          <a:p>
            <a:endParaRPr lang="en-US" dirty="0"/>
          </a:p>
          <a:p>
            <a:r>
              <a:rPr lang="en-US" dirty="0"/>
              <a:t>F</a:t>
            </a:r>
            <a:r>
              <a:rPr lang="en-US" dirty="0" smtClean="0"/>
              <a:t>unction-based </a:t>
            </a:r>
            <a:r>
              <a:rPr lang="en-US" dirty="0" smtClean="0"/>
              <a:t>language: </a:t>
            </a:r>
            <a:r>
              <a:rPr lang="en-US" dirty="0" smtClean="0"/>
              <a:t>functions treated as objects </a:t>
            </a:r>
            <a:r>
              <a:rPr lang="en-US" dirty="0"/>
              <a:t>with properties </a:t>
            </a:r>
            <a:r>
              <a:rPr lang="en-US" dirty="0" smtClean="0"/>
              <a:t>themselves: “</a:t>
            </a:r>
            <a:r>
              <a:rPr lang="en-US" dirty="0"/>
              <a:t>first class” </a:t>
            </a:r>
            <a:r>
              <a:rPr lang="en-US" dirty="0" smtClean="0"/>
              <a:t>functions</a:t>
            </a:r>
            <a:endParaRPr lang="en-US" dirty="0"/>
          </a:p>
          <a:p>
            <a:endParaRPr lang="en-US" dirty="0"/>
          </a:p>
        </p:txBody>
      </p:sp>
      <p:sp>
        <p:nvSpPr>
          <p:cNvPr id="3" name="Title 2"/>
          <p:cNvSpPr>
            <a:spLocks noGrp="1"/>
          </p:cNvSpPr>
          <p:nvPr>
            <p:ph type="title"/>
          </p:nvPr>
        </p:nvSpPr>
        <p:spPr>
          <a:xfrm>
            <a:off x="812880" y="331087"/>
            <a:ext cx="14631829" cy="1524000"/>
          </a:xfrm>
        </p:spPr>
        <p:txBody>
          <a:bodyPr anchor="t"/>
          <a:lstStyle/>
          <a:p>
            <a:r>
              <a:rPr lang="en-US" dirty="0" smtClean="0"/>
              <a:t>JavaScript Structure</a:t>
            </a:r>
            <a:endParaRPr lang="en-US" dirty="0"/>
          </a:p>
        </p:txBody>
      </p:sp>
    </p:spTree>
    <p:extLst>
      <p:ext uri="{BB962C8B-B14F-4D97-AF65-F5344CB8AC3E}">
        <p14:creationId xmlns:p14="http://schemas.microsoft.com/office/powerpoint/2010/main" val="5816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a:t>
            </a:r>
            <a:r>
              <a:rPr lang="en-US" dirty="0" smtClean="0"/>
              <a:t>/Java like Syntax</a:t>
            </a:r>
          </a:p>
          <a:p>
            <a:endParaRPr lang="en-US" dirty="0" smtClean="0"/>
          </a:p>
          <a:p>
            <a:r>
              <a:rPr lang="en-US" dirty="0" smtClean="0"/>
              <a:t>HTML Scripting</a:t>
            </a:r>
          </a:p>
          <a:p>
            <a:endParaRPr lang="en-US" dirty="0" smtClean="0"/>
          </a:p>
          <a:p>
            <a:r>
              <a:rPr lang="en-US" dirty="0" smtClean="0"/>
              <a:t>Ajax</a:t>
            </a:r>
          </a:p>
          <a:p>
            <a:endParaRPr lang="en-US" dirty="0" smtClean="0"/>
          </a:p>
          <a:p>
            <a:r>
              <a:rPr lang="en-US" dirty="0" smtClean="0"/>
              <a:t>JSON</a:t>
            </a:r>
            <a:endParaRPr lang="en-US" dirty="0"/>
          </a:p>
        </p:txBody>
      </p:sp>
      <p:sp>
        <p:nvSpPr>
          <p:cNvPr id="3" name="Title 2"/>
          <p:cNvSpPr>
            <a:spLocks noGrp="1"/>
          </p:cNvSpPr>
          <p:nvPr>
            <p:ph type="title"/>
          </p:nvPr>
        </p:nvSpPr>
        <p:spPr/>
        <p:txBody>
          <a:bodyPr anchor="ctr"/>
          <a:lstStyle/>
          <a:p>
            <a:r>
              <a:rPr lang="en-US" dirty="0" smtClean="0"/>
              <a:t>Why JavaScript ?</a:t>
            </a:r>
            <a:endParaRPr lang="en-US" dirty="0"/>
          </a:p>
        </p:txBody>
      </p:sp>
    </p:spTree>
    <p:extLst>
      <p:ext uri="{BB962C8B-B14F-4D97-AF65-F5344CB8AC3E}">
        <p14:creationId xmlns:p14="http://schemas.microsoft.com/office/powerpoint/2010/main" val="86435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Tools/IDE</a:t>
            </a:r>
            <a:endParaRPr lang="en-US" dirty="0"/>
          </a:p>
        </p:txBody>
      </p:sp>
      <p:sp>
        <p:nvSpPr>
          <p:cNvPr id="3" name="Content Placeholder 2"/>
          <p:cNvSpPr>
            <a:spLocks noGrp="1"/>
          </p:cNvSpPr>
          <p:nvPr>
            <p:ph idx="1"/>
          </p:nvPr>
        </p:nvSpPr>
        <p:spPr>
          <a:xfrm>
            <a:off x="741868" y="1798109"/>
            <a:ext cx="14696597" cy="6279091"/>
          </a:xfrm>
        </p:spPr>
        <p:txBody>
          <a:bodyPr/>
          <a:lstStyle/>
          <a:p>
            <a:pPr>
              <a:buClr>
                <a:schemeClr val="accent4"/>
              </a:buClr>
              <a:buFont typeface="Wingdings" pitchFamily="2" charset="2"/>
              <a:buChar char="§"/>
            </a:pPr>
            <a:r>
              <a:rPr lang="en-US" dirty="0" err="1" smtClean="0"/>
              <a:t>NetBeans</a:t>
            </a:r>
            <a:endParaRPr lang="en-US" dirty="0" smtClean="0"/>
          </a:p>
          <a:p>
            <a:pPr>
              <a:buClr>
                <a:schemeClr val="accent4"/>
              </a:buClr>
              <a:buFont typeface="Wingdings" pitchFamily="2" charset="2"/>
              <a:buChar char="§"/>
            </a:pPr>
            <a:endParaRPr lang="en-US" dirty="0" smtClean="0"/>
          </a:p>
          <a:p>
            <a:pPr>
              <a:buClr>
                <a:schemeClr val="accent4"/>
              </a:buClr>
              <a:buFont typeface="Wingdings" pitchFamily="2" charset="2"/>
              <a:buChar char="§"/>
            </a:pPr>
            <a:endParaRPr lang="en-US" dirty="0"/>
          </a:p>
          <a:p>
            <a:pPr>
              <a:buClr>
                <a:schemeClr val="accent4"/>
              </a:buClr>
              <a:buFont typeface="Wingdings" pitchFamily="2" charset="2"/>
              <a:buChar char="§"/>
            </a:pPr>
            <a:r>
              <a:rPr lang="en-US" dirty="0" smtClean="0"/>
              <a:t>Visual Studio Express 2012 </a:t>
            </a:r>
          </a:p>
          <a:p>
            <a:pPr marL="0" indent="0">
              <a:buClr>
                <a:schemeClr val="accent4"/>
              </a:buClr>
              <a:buNone/>
            </a:pPr>
            <a:r>
              <a:rPr lang="en-US" dirty="0"/>
              <a:t>	</a:t>
            </a:r>
            <a:r>
              <a:rPr lang="en-US" dirty="0" smtClean="0"/>
              <a:t>for Web</a:t>
            </a:r>
          </a:p>
          <a:p>
            <a:pPr>
              <a:buClr>
                <a:schemeClr val="accent4"/>
              </a:buClr>
              <a:buFont typeface="Wingdings" pitchFamily="2" charset="2"/>
              <a:buChar char="§"/>
            </a:pPr>
            <a:endParaRPr lang="en-US" dirty="0" smtClean="0"/>
          </a:p>
          <a:p>
            <a:pPr>
              <a:buClr>
                <a:schemeClr val="accent4"/>
              </a:buClr>
              <a:buFont typeface="Wingdings" pitchFamily="2" charset="2"/>
              <a:buChar char="§"/>
            </a:pPr>
            <a:endParaRPr lang="en-US" sz="1600" dirty="0"/>
          </a:p>
          <a:p>
            <a:pPr>
              <a:buClr>
                <a:schemeClr val="accent4"/>
              </a:buClr>
              <a:buFont typeface="Wingdings" pitchFamily="2" charset="2"/>
              <a:buChar char="§"/>
            </a:pPr>
            <a:r>
              <a:rPr lang="en-US" dirty="0" smtClean="0"/>
              <a:t>Firebug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5689" y="6137639"/>
            <a:ext cx="4013070" cy="104913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5689" y="1753139"/>
            <a:ext cx="3860674" cy="92778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5689" y="3325695"/>
            <a:ext cx="2143125" cy="2143125"/>
          </a:xfrm>
          <a:prstGeom prst="rect">
            <a:avLst/>
          </a:prstGeom>
        </p:spPr>
      </p:pic>
    </p:spTree>
    <p:extLst>
      <p:ext uri="{BB962C8B-B14F-4D97-AF65-F5344CB8AC3E}">
        <p14:creationId xmlns:p14="http://schemas.microsoft.com/office/powerpoint/2010/main" val="2976455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Coding with JavaScript requires code to be embedded in HTML </a:t>
            </a:r>
            <a:r>
              <a:rPr lang="en-US" dirty="0">
                <a:solidFill>
                  <a:schemeClr val="accent4"/>
                </a:solidFill>
              </a:rPr>
              <a:t>&lt;</a:t>
            </a:r>
            <a:r>
              <a:rPr lang="en-US" dirty="0" smtClean="0">
                <a:solidFill>
                  <a:schemeClr val="accent4"/>
                </a:solidFill>
              </a:rPr>
              <a:t>script&gt; &lt;/script</a:t>
            </a:r>
            <a:r>
              <a:rPr lang="en-US" dirty="0">
                <a:solidFill>
                  <a:schemeClr val="accent4"/>
                </a:solidFill>
              </a:rPr>
              <a:t>&gt; </a:t>
            </a:r>
            <a:r>
              <a:rPr lang="en-US" dirty="0" smtClean="0"/>
              <a:t>tags:</a:t>
            </a:r>
            <a:r>
              <a:rPr lang="en-US" dirty="0"/>
              <a:t>  </a:t>
            </a:r>
            <a:endParaRPr lang="en-US" dirty="0" smtClean="0"/>
          </a:p>
          <a:p>
            <a:pPr marL="106688" indent="0">
              <a:buNone/>
            </a:pPr>
            <a:r>
              <a:rPr lang="en-US" dirty="0"/>
              <a:t> </a:t>
            </a:r>
          </a:p>
          <a:p>
            <a:pPr marL="106688" indent="0">
              <a:buNone/>
            </a:pPr>
            <a:r>
              <a:rPr lang="en-US" b="1" i="1" dirty="0">
                <a:solidFill>
                  <a:schemeClr val="accent4"/>
                </a:solidFill>
              </a:rPr>
              <a:t>&lt;script language=”text/JavaScript</a:t>
            </a:r>
            <a:r>
              <a:rPr lang="en-US" b="1" i="1" dirty="0" smtClean="0">
                <a:solidFill>
                  <a:schemeClr val="accent4"/>
                </a:solidFill>
              </a:rPr>
              <a:t>”&gt;</a:t>
            </a:r>
          </a:p>
          <a:p>
            <a:pPr marL="106688" indent="0">
              <a:buNone/>
            </a:pPr>
            <a:endParaRPr lang="en-US" sz="2500" dirty="0"/>
          </a:p>
          <a:p>
            <a:pPr marL="106688" indent="0">
              <a:buNone/>
            </a:pPr>
            <a:r>
              <a:rPr lang="en-US" dirty="0"/>
              <a:t>   </a:t>
            </a:r>
            <a:r>
              <a:rPr lang="en-US" dirty="0" smtClean="0"/>
              <a:t>alert(“</a:t>
            </a:r>
            <a:r>
              <a:rPr lang="en-US" dirty="0"/>
              <a:t>Hello World</a:t>
            </a:r>
            <a:r>
              <a:rPr lang="en-US" dirty="0" smtClean="0"/>
              <a:t>!”);</a:t>
            </a:r>
          </a:p>
          <a:p>
            <a:pPr marL="106688" indent="0">
              <a:buNone/>
            </a:pPr>
            <a:endParaRPr lang="en-US" sz="2500" dirty="0"/>
          </a:p>
          <a:p>
            <a:pPr marL="106688" indent="0">
              <a:buNone/>
            </a:pPr>
            <a:r>
              <a:rPr lang="en-US" b="1" i="1" dirty="0">
                <a:solidFill>
                  <a:schemeClr val="accent4"/>
                </a:solidFill>
              </a:rPr>
              <a:t>&lt;/script&gt;</a:t>
            </a:r>
          </a:p>
          <a:p>
            <a:endParaRPr lang="en-US" dirty="0"/>
          </a:p>
        </p:txBody>
      </p:sp>
      <p:sp>
        <p:nvSpPr>
          <p:cNvPr id="3" name="Title 2"/>
          <p:cNvSpPr>
            <a:spLocks noGrp="1"/>
          </p:cNvSpPr>
          <p:nvPr>
            <p:ph type="title"/>
          </p:nvPr>
        </p:nvSpPr>
        <p:spPr/>
        <p:txBody>
          <a:bodyPr anchor="t"/>
          <a:lstStyle/>
          <a:p>
            <a:r>
              <a:rPr lang="en-US" dirty="0" smtClean="0"/>
              <a:t>Our First JavaScript code</a:t>
            </a:r>
            <a:endParaRPr lang="en-US" dirty="0"/>
          </a:p>
        </p:txBody>
      </p:sp>
    </p:spTree>
    <p:extLst>
      <p:ext uri="{BB962C8B-B14F-4D97-AF65-F5344CB8AC3E}">
        <p14:creationId xmlns:p14="http://schemas.microsoft.com/office/powerpoint/2010/main" val="577000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2880" y="1657436"/>
            <a:ext cx="14631908" cy="6356376"/>
          </a:xfrm>
        </p:spPr>
        <p:txBody>
          <a:bodyPr/>
          <a:lstStyle/>
          <a:p>
            <a:r>
              <a:rPr lang="en-US" dirty="0"/>
              <a:t>To </a:t>
            </a:r>
            <a:r>
              <a:rPr lang="en-US" dirty="0" smtClean="0"/>
              <a:t>use JavaScript code </a:t>
            </a:r>
            <a:r>
              <a:rPr lang="en-US" dirty="0"/>
              <a:t>in a browser, you need to embed it within the &lt;html&gt; and &lt;body&gt; </a:t>
            </a:r>
            <a:r>
              <a:rPr lang="en-US" dirty="0" smtClean="0"/>
              <a:t>tags:</a:t>
            </a:r>
            <a:endParaRPr lang="en-US" dirty="0"/>
          </a:p>
          <a:p>
            <a:endParaRPr lang="en-US" sz="2500" dirty="0"/>
          </a:p>
          <a:p>
            <a:pPr marL="106688" indent="0">
              <a:buNone/>
            </a:pPr>
            <a:r>
              <a:rPr lang="en-US" dirty="0">
                <a:solidFill>
                  <a:schemeClr val="accent4"/>
                </a:solidFill>
              </a:rPr>
              <a:t>&lt;html&gt;</a:t>
            </a:r>
          </a:p>
          <a:p>
            <a:pPr marL="106688" indent="0">
              <a:buNone/>
            </a:pPr>
            <a:r>
              <a:rPr lang="en-US" dirty="0">
                <a:solidFill>
                  <a:schemeClr val="accent4"/>
                </a:solidFill>
              </a:rPr>
              <a:t>&lt;body</a:t>
            </a:r>
            <a:r>
              <a:rPr lang="en-US" dirty="0" smtClean="0">
                <a:solidFill>
                  <a:schemeClr val="accent4"/>
                </a:solidFill>
              </a:rPr>
              <a:t>&gt;</a:t>
            </a:r>
          </a:p>
          <a:p>
            <a:pPr marL="106688" indent="0">
              <a:buNone/>
            </a:pPr>
            <a:endParaRPr lang="en-US" sz="1500" dirty="0">
              <a:solidFill>
                <a:schemeClr val="accent4"/>
              </a:solidFill>
            </a:endParaRPr>
          </a:p>
          <a:p>
            <a:pPr marL="106688" indent="0">
              <a:buNone/>
            </a:pPr>
            <a:r>
              <a:rPr lang="en-US" b="1" i="1" dirty="0">
                <a:solidFill>
                  <a:schemeClr val="accent4"/>
                </a:solidFill>
              </a:rPr>
              <a:t>    </a:t>
            </a:r>
            <a:r>
              <a:rPr lang="en-US" i="1" dirty="0">
                <a:solidFill>
                  <a:schemeClr val="accent4"/>
                </a:solidFill>
              </a:rPr>
              <a:t> &lt;script type="text/</a:t>
            </a:r>
            <a:r>
              <a:rPr lang="en-US" i="1" dirty="0" err="1">
                <a:solidFill>
                  <a:schemeClr val="accent4"/>
                </a:solidFill>
              </a:rPr>
              <a:t>javascript</a:t>
            </a:r>
            <a:r>
              <a:rPr lang="en-US" i="1" dirty="0">
                <a:solidFill>
                  <a:schemeClr val="accent4"/>
                </a:solidFill>
              </a:rPr>
              <a:t>"&gt;</a:t>
            </a:r>
          </a:p>
          <a:p>
            <a:pPr marL="106688" indent="0">
              <a:buNone/>
            </a:pPr>
            <a:r>
              <a:rPr lang="en-US" i="1" dirty="0">
                <a:solidFill>
                  <a:schemeClr val="accent4"/>
                </a:solidFill>
              </a:rPr>
              <a:t>          </a:t>
            </a:r>
            <a:r>
              <a:rPr lang="en-US" i="1" dirty="0" smtClean="0">
                <a:solidFill>
                  <a:schemeClr val="accent4"/>
                </a:solidFill>
              </a:rPr>
              <a:t>alert("</a:t>
            </a:r>
            <a:r>
              <a:rPr lang="en-US" i="1" dirty="0">
                <a:solidFill>
                  <a:schemeClr val="accent4"/>
                </a:solidFill>
              </a:rPr>
              <a:t>Hello World!");</a:t>
            </a:r>
          </a:p>
          <a:p>
            <a:pPr marL="106688" indent="0">
              <a:buNone/>
            </a:pPr>
            <a:r>
              <a:rPr lang="en-US" i="1" dirty="0">
                <a:solidFill>
                  <a:schemeClr val="accent4"/>
                </a:solidFill>
              </a:rPr>
              <a:t>     &lt;/script</a:t>
            </a:r>
            <a:r>
              <a:rPr lang="en-US" i="1" dirty="0" smtClean="0">
                <a:solidFill>
                  <a:schemeClr val="accent4"/>
                </a:solidFill>
              </a:rPr>
              <a:t>&gt;</a:t>
            </a:r>
          </a:p>
          <a:p>
            <a:pPr marL="106688" indent="0">
              <a:buNone/>
            </a:pPr>
            <a:endParaRPr lang="en-US" sz="1500" i="1" dirty="0">
              <a:solidFill>
                <a:schemeClr val="accent4"/>
              </a:solidFill>
            </a:endParaRPr>
          </a:p>
          <a:p>
            <a:pPr marL="106688" indent="0">
              <a:buNone/>
            </a:pPr>
            <a:r>
              <a:rPr lang="en-US" dirty="0">
                <a:solidFill>
                  <a:schemeClr val="accent4"/>
                </a:solidFill>
              </a:rPr>
              <a:t>&lt;/body&gt;</a:t>
            </a:r>
          </a:p>
          <a:p>
            <a:pPr marL="106688" indent="0">
              <a:buNone/>
            </a:pPr>
            <a:r>
              <a:rPr lang="en-US" dirty="0">
                <a:solidFill>
                  <a:schemeClr val="accent4"/>
                </a:solidFill>
              </a:rPr>
              <a:t>&lt;/html&gt;</a:t>
            </a:r>
          </a:p>
          <a:p>
            <a:endParaRPr lang="en-US" dirty="0"/>
          </a:p>
        </p:txBody>
      </p:sp>
      <p:sp>
        <p:nvSpPr>
          <p:cNvPr id="3" name="Title 2"/>
          <p:cNvSpPr>
            <a:spLocks noGrp="1"/>
          </p:cNvSpPr>
          <p:nvPr>
            <p:ph type="title"/>
          </p:nvPr>
        </p:nvSpPr>
        <p:spPr/>
        <p:txBody>
          <a:bodyPr anchor="t"/>
          <a:lstStyle/>
          <a:p>
            <a:r>
              <a:rPr lang="en-US" dirty="0"/>
              <a:t>Our First JavaScript code</a:t>
            </a:r>
          </a:p>
        </p:txBody>
      </p:sp>
    </p:spTree>
    <p:extLst>
      <p:ext uri="{BB962C8B-B14F-4D97-AF65-F5344CB8AC3E}">
        <p14:creationId xmlns:p14="http://schemas.microsoft.com/office/powerpoint/2010/main" val="3001094647"/>
      </p:ext>
    </p:extLst>
  </p:cSld>
  <p:clrMapOvr>
    <a:masterClrMapping/>
  </p:clrMapOvr>
  <p:timing>
    <p:tnLst>
      <p:par>
        <p:cTn id="1" dur="indefinite" restart="never" nodeType="tmRoot"/>
      </p:par>
    </p:tnLst>
  </p:timing>
</p:sld>
</file>

<file path=ppt/theme/theme1.xml><?xml version="1.0" encoding="utf-8"?>
<a:theme xmlns:a="http://schemas.openxmlformats.org/drawingml/2006/main" name="Autodesk Theme">
  <a:themeElements>
    <a:clrScheme name="Autodesk Corporate Colors">
      <a:dk1>
        <a:srgbClr val="000000"/>
      </a:dk1>
      <a:lt1>
        <a:srgbClr val="FFFFFF"/>
      </a:lt1>
      <a:dk2>
        <a:srgbClr val="000000"/>
      </a:dk2>
      <a:lt2>
        <a:srgbClr val="FFFFFF"/>
      </a:lt2>
      <a:accent1>
        <a:srgbClr val="00ABE6"/>
      </a:accent1>
      <a:accent2>
        <a:srgbClr val="87BC40"/>
      </a:accent2>
      <a:accent3>
        <a:srgbClr val="32BCAD"/>
      </a:accent3>
      <a:accent4>
        <a:srgbClr val="1B58A8"/>
      </a:accent4>
      <a:accent5>
        <a:srgbClr val="005E30"/>
      </a:accent5>
      <a:accent6>
        <a:srgbClr val="007272"/>
      </a:accent6>
      <a:hlink>
        <a:srgbClr val="007272"/>
      </a:hlink>
      <a:folHlink>
        <a:srgbClr val="0072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5997</TotalTime>
  <Words>846</Words>
  <Application>Microsoft Office PowerPoint</Application>
  <PresentationFormat>Custom</PresentationFormat>
  <Paragraphs>196</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Autodesk Theme</vt:lpstr>
      <vt:lpstr>PowerPoint Presentation</vt:lpstr>
      <vt:lpstr>Agenda</vt:lpstr>
      <vt:lpstr>PowerPoint Presentation</vt:lpstr>
      <vt:lpstr>What is JavaScript ?</vt:lpstr>
      <vt:lpstr>JavaScript Structure</vt:lpstr>
      <vt:lpstr>Why JavaScript ?</vt:lpstr>
      <vt:lpstr>JavaScript Tools/IDE</vt:lpstr>
      <vt:lpstr>Our First JavaScript code</vt:lpstr>
      <vt:lpstr>Our First JavaScript code</vt:lpstr>
      <vt:lpstr>JavaScript Variables</vt:lpstr>
      <vt:lpstr>JavaScript Arrays</vt:lpstr>
      <vt:lpstr>JavaScript Functions</vt:lpstr>
      <vt:lpstr>Going Deeper…</vt:lpstr>
      <vt:lpstr>PowerPoint Presentation</vt:lpstr>
      <vt:lpstr>JavaScript API in AutoCAD</vt:lpstr>
      <vt:lpstr>JavaScript API - Features</vt:lpstr>
      <vt:lpstr>Resources</vt:lpstr>
      <vt:lpstr>Code Sample &amp; Demos</vt:lpstr>
      <vt:lpstr>PowerPoint Presentation</vt:lpstr>
      <vt:lpstr>Extending the API …</vt:lpstr>
      <vt:lpstr>Extending the API … Demos</vt:lpstr>
      <vt:lpstr>PowerPoint Presentation</vt:lpstr>
    </vt:vector>
  </TitlesOfParts>
  <Company>Autodesk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Pasquale Volpintesta</dc:creator>
  <cp:lastModifiedBy>Philippe Leefsma</cp:lastModifiedBy>
  <cp:revision>322</cp:revision>
  <dcterms:created xsi:type="dcterms:W3CDTF">2012-10-19T15:38:24Z</dcterms:created>
  <dcterms:modified xsi:type="dcterms:W3CDTF">2013-03-28T13:26:20Z</dcterms:modified>
</cp:coreProperties>
</file>